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6"/>
  </p:notesMasterIdLst>
  <p:handoutMasterIdLst>
    <p:handoutMasterId r:id="rId17"/>
  </p:handoutMasterIdLst>
  <p:sldIdLst>
    <p:sldId id="256" r:id="rId2"/>
    <p:sldId id="290" r:id="rId3"/>
    <p:sldId id="407" r:id="rId4"/>
    <p:sldId id="301" r:id="rId5"/>
    <p:sldId id="408" r:id="rId6"/>
    <p:sldId id="409" r:id="rId7"/>
    <p:sldId id="410" r:id="rId8"/>
    <p:sldId id="411" r:id="rId9"/>
    <p:sldId id="412" r:id="rId10"/>
    <p:sldId id="413" r:id="rId11"/>
    <p:sldId id="418" r:id="rId12"/>
    <p:sldId id="419" r:id="rId13"/>
    <p:sldId id="421" r:id="rId14"/>
    <p:sldId id="420" r:id="rId15"/>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1423" autoAdjust="0"/>
  </p:normalViewPr>
  <p:slideViewPr>
    <p:cSldViewPr snapToGrid="0">
      <p:cViewPr varScale="1">
        <p:scale>
          <a:sx n="66" d="100"/>
          <a:sy n="66" d="100"/>
        </p:scale>
        <p:origin x="900" y="54"/>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C76A5925-1F73-40BA-85C9-D3AC61ACF64E}" type="datetimeFigureOut">
              <a:rPr lang="en-US" smtClean="0"/>
              <a:t>7/18/2021</a:t>
            </a:fld>
            <a:endParaRPr lang="en-US" dirty="0"/>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dirty="0"/>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7/18/2021</a:t>
            </a:fld>
            <a:endParaRPr lang="en-US" noProof="0"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dirty="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2</a:t>
            </a:fld>
            <a:endParaRPr lang="en-US" noProof="0" dirty="0"/>
          </a:p>
        </p:txBody>
      </p:sp>
    </p:spTree>
    <p:extLst>
      <p:ext uri="{BB962C8B-B14F-4D97-AF65-F5344CB8AC3E}">
        <p14:creationId xmlns:p14="http://schemas.microsoft.com/office/powerpoint/2010/main" val="1026994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dirty="0"/>
          </a:p>
        </p:txBody>
      </p:sp>
    </p:spTree>
    <p:extLst>
      <p:ext uri="{BB962C8B-B14F-4D97-AF65-F5344CB8AC3E}">
        <p14:creationId xmlns:p14="http://schemas.microsoft.com/office/powerpoint/2010/main" val="676130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dirty="0"/>
          </a:p>
        </p:txBody>
      </p:sp>
    </p:spTree>
    <p:extLst>
      <p:ext uri="{BB962C8B-B14F-4D97-AF65-F5344CB8AC3E}">
        <p14:creationId xmlns:p14="http://schemas.microsoft.com/office/powerpoint/2010/main" val="5313504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dirty="0"/>
          </a:p>
        </p:txBody>
      </p:sp>
    </p:spTree>
    <p:extLst>
      <p:ext uri="{BB962C8B-B14F-4D97-AF65-F5344CB8AC3E}">
        <p14:creationId xmlns:p14="http://schemas.microsoft.com/office/powerpoint/2010/main" val="789751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3</a:t>
            </a:fld>
            <a:endParaRPr lang="en-US" noProof="0" dirty="0"/>
          </a:p>
        </p:txBody>
      </p:sp>
    </p:spTree>
    <p:extLst>
      <p:ext uri="{BB962C8B-B14F-4D97-AF65-F5344CB8AC3E}">
        <p14:creationId xmlns:p14="http://schemas.microsoft.com/office/powerpoint/2010/main" val="968153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5</a:t>
            </a:fld>
            <a:endParaRPr lang="en-US" noProof="0" dirty="0"/>
          </a:p>
        </p:txBody>
      </p:sp>
    </p:spTree>
    <p:extLst>
      <p:ext uri="{BB962C8B-B14F-4D97-AF65-F5344CB8AC3E}">
        <p14:creationId xmlns:p14="http://schemas.microsoft.com/office/powerpoint/2010/main" val="3125171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6</a:t>
            </a:fld>
            <a:endParaRPr lang="en-US" noProof="0" dirty="0"/>
          </a:p>
        </p:txBody>
      </p:sp>
    </p:spTree>
    <p:extLst>
      <p:ext uri="{BB962C8B-B14F-4D97-AF65-F5344CB8AC3E}">
        <p14:creationId xmlns:p14="http://schemas.microsoft.com/office/powerpoint/2010/main" val="2678986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dirty="0"/>
          </a:p>
        </p:txBody>
      </p:sp>
    </p:spTree>
    <p:extLst>
      <p:ext uri="{BB962C8B-B14F-4D97-AF65-F5344CB8AC3E}">
        <p14:creationId xmlns:p14="http://schemas.microsoft.com/office/powerpoint/2010/main" val="1299599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2943578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dirty="0"/>
          </a:p>
        </p:txBody>
      </p:sp>
    </p:spTree>
    <p:extLst>
      <p:ext uri="{BB962C8B-B14F-4D97-AF65-F5344CB8AC3E}">
        <p14:creationId xmlns:p14="http://schemas.microsoft.com/office/powerpoint/2010/main" val="2376754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dirty="0"/>
          </a:p>
        </p:txBody>
      </p:sp>
    </p:spTree>
    <p:extLst>
      <p:ext uri="{BB962C8B-B14F-4D97-AF65-F5344CB8AC3E}">
        <p14:creationId xmlns:p14="http://schemas.microsoft.com/office/powerpoint/2010/main" val="4021773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dirty="0"/>
          </a:p>
        </p:txBody>
      </p:sp>
    </p:spTree>
    <p:extLst>
      <p:ext uri="{BB962C8B-B14F-4D97-AF65-F5344CB8AC3E}">
        <p14:creationId xmlns:p14="http://schemas.microsoft.com/office/powerpoint/2010/main" val="41983671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dirty="0"/>
              <a:t>Insert or Drag and Drop your Image</a:t>
            </a:r>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dirty="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dirty="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dirty="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dirty="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dirty="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dirty="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dirty="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dirty="0"/>
              <a:t>Insert or Drag and Drop your Image</a:t>
            </a:r>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dirty="0"/>
              <a:t>Add a footer</a:t>
            </a:r>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DT20: Online services</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8" name="Picture Placeholder 7">
            <a:extLst>
              <a:ext uri="{FF2B5EF4-FFF2-40B4-BE49-F238E27FC236}">
                <a16:creationId xmlns:a16="http://schemas.microsoft.com/office/drawing/2014/main" id="{855623DD-BA85-459F-AD8D-7A9BA452025B}"/>
              </a:ext>
            </a:extLst>
          </p:cNvPr>
          <p:cNvPicPr>
            <a:picLocks noGrp="1" noChangeAspect="1"/>
          </p:cNvPicPr>
          <p:nvPr>
            <p:ph type="pic" sz="quarter" idx="10"/>
          </p:nvPr>
        </p:nvPicPr>
        <p:blipFill>
          <a:blip r:embed="rId2"/>
          <a:srcRect l="10984" r="10984"/>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9422266" cy="738664"/>
          </a:xfrm>
          <a:prstGeom prst="rect">
            <a:avLst/>
          </a:prstGeom>
          <a:noFill/>
        </p:spPr>
        <p:txBody>
          <a:bodyPr wrap="square" rtlCol="0">
            <a:spAutoFit/>
          </a:bodyPr>
          <a:lstStyle/>
          <a:p>
            <a:r>
              <a:rPr lang="en-GB" sz="2400" b="1" u="sng" dirty="0">
                <a:latin typeface="+mj-lt"/>
              </a:rPr>
              <a:t>E-Commerce</a:t>
            </a:r>
          </a:p>
          <a:p>
            <a:r>
              <a:rPr lang="en-GB" dirty="0">
                <a:latin typeface="+mj-lt"/>
              </a:rPr>
              <a:t>Identify the advantages and disadvantages to businesses and customers using e-commerce.</a:t>
            </a:r>
          </a:p>
        </p:txBody>
      </p:sp>
      <p:graphicFrame>
        <p:nvGraphicFramePr>
          <p:cNvPr id="2" name="Table 1">
            <a:extLst>
              <a:ext uri="{FF2B5EF4-FFF2-40B4-BE49-F238E27FC236}">
                <a16:creationId xmlns:a16="http://schemas.microsoft.com/office/drawing/2014/main" id="{90484FF1-D95E-4FAC-BAFB-95F1503F91AF}"/>
              </a:ext>
            </a:extLst>
          </p:cNvPr>
          <p:cNvGraphicFramePr>
            <a:graphicFrameLocks noGrp="1"/>
          </p:cNvGraphicFramePr>
          <p:nvPr>
            <p:extLst>
              <p:ext uri="{D42A27DB-BD31-4B8C-83A1-F6EECF244321}">
                <p14:modId xmlns:p14="http://schemas.microsoft.com/office/powerpoint/2010/main" val="1669409196"/>
              </p:ext>
            </p:extLst>
          </p:nvPr>
        </p:nvGraphicFramePr>
        <p:xfrm>
          <a:off x="275770" y="867252"/>
          <a:ext cx="11640460" cy="5669280"/>
        </p:xfrm>
        <a:graphic>
          <a:graphicData uri="http://schemas.openxmlformats.org/drawingml/2006/table">
            <a:tbl>
              <a:tblPr firstRow="1" bandRow="1">
                <a:tableStyleId>{5940675A-B579-460E-94D1-54222C63F5DA}</a:tableStyleId>
              </a:tblPr>
              <a:tblGrid>
                <a:gridCol w="2910115">
                  <a:extLst>
                    <a:ext uri="{9D8B030D-6E8A-4147-A177-3AD203B41FA5}">
                      <a16:colId xmlns:a16="http://schemas.microsoft.com/office/drawing/2014/main" val="2165060095"/>
                    </a:ext>
                  </a:extLst>
                </a:gridCol>
                <a:gridCol w="2910115">
                  <a:extLst>
                    <a:ext uri="{9D8B030D-6E8A-4147-A177-3AD203B41FA5}">
                      <a16:colId xmlns:a16="http://schemas.microsoft.com/office/drawing/2014/main" val="1974405823"/>
                    </a:ext>
                  </a:extLst>
                </a:gridCol>
                <a:gridCol w="2910115">
                  <a:extLst>
                    <a:ext uri="{9D8B030D-6E8A-4147-A177-3AD203B41FA5}">
                      <a16:colId xmlns:a16="http://schemas.microsoft.com/office/drawing/2014/main" val="3248052797"/>
                    </a:ext>
                  </a:extLst>
                </a:gridCol>
                <a:gridCol w="2910115">
                  <a:extLst>
                    <a:ext uri="{9D8B030D-6E8A-4147-A177-3AD203B41FA5}">
                      <a16:colId xmlns:a16="http://schemas.microsoft.com/office/drawing/2014/main" val="3276751122"/>
                    </a:ext>
                  </a:extLst>
                </a:gridCol>
              </a:tblGrid>
              <a:tr h="364873">
                <a:tc gridSpan="2">
                  <a:txBody>
                    <a:bodyPr/>
                    <a:lstStyle/>
                    <a:p>
                      <a:pPr algn="ctr"/>
                      <a:r>
                        <a:rPr lang="en-GB" b="1" dirty="0">
                          <a:latin typeface="+mj-lt"/>
                        </a:rPr>
                        <a:t>Businesses</a:t>
                      </a:r>
                    </a:p>
                  </a:txBody>
                  <a:tcPr>
                    <a:solidFill>
                      <a:schemeClr val="bg1">
                        <a:lumMod val="85000"/>
                      </a:schemeClr>
                    </a:solidFill>
                  </a:tcPr>
                </a:tc>
                <a:tc hMerge="1">
                  <a:txBody>
                    <a:bodyPr/>
                    <a:lstStyle/>
                    <a:p>
                      <a:endParaRPr lang="en-GB" dirty="0"/>
                    </a:p>
                  </a:txBody>
                  <a:tcPr/>
                </a:tc>
                <a:tc gridSpan="2">
                  <a:txBody>
                    <a:bodyPr/>
                    <a:lstStyle/>
                    <a:p>
                      <a:pPr algn="ctr"/>
                      <a:r>
                        <a:rPr lang="en-GB" b="1" dirty="0">
                          <a:latin typeface="+mj-lt"/>
                        </a:rPr>
                        <a:t>Customers</a:t>
                      </a:r>
                    </a:p>
                  </a:txBody>
                  <a:tcPr>
                    <a:solidFill>
                      <a:schemeClr val="bg1">
                        <a:lumMod val="85000"/>
                      </a:schemeClr>
                    </a:solidFill>
                  </a:tcPr>
                </a:tc>
                <a:tc hMerge="1">
                  <a:txBody>
                    <a:bodyPr/>
                    <a:lstStyle/>
                    <a:p>
                      <a:endParaRPr lang="en-GB" dirty="0"/>
                    </a:p>
                  </a:txBody>
                  <a:tcPr/>
                </a:tc>
                <a:extLst>
                  <a:ext uri="{0D108BD9-81ED-4DB2-BD59-A6C34878D82A}">
                    <a16:rowId xmlns:a16="http://schemas.microsoft.com/office/drawing/2014/main" val="680959011"/>
                  </a:ext>
                </a:extLst>
              </a:tr>
              <a:tr h="364873">
                <a:tc>
                  <a:txBody>
                    <a:bodyPr/>
                    <a:lstStyle/>
                    <a:p>
                      <a:pPr algn="ctr"/>
                      <a:r>
                        <a:rPr lang="en-GB" dirty="0">
                          <a:solidFill>
                            <a:schemeClr val="bg1"/>
                          </a:solidFill>
                          <a:latin typeface="+mj-lt"/>
                        </a:rPr>
                        <a:t>Advantages</a:t>
                      </a:r>
                    </a:p>
                  </a:txBody>
                  <a:tcPr>
                    <a:solidFill>
                      <a:srgbClr val="00B050"/>
                    </a:solidFill>
                  </a:tcPr>
                </a:tc>
                <a:tc>
                  <a:txBody>
                    <a:bodyPr/>
                    <a:lstStyle/>
                    <a:p>
                      <a:pPr algn="ctr"/>
                      <a:r>
                        <a:rPr lang="en-GB" dirty="0">
                          <a:solidFill>
                            <a:schemeClr val="bg1"/>
                          </a:solidFill>
                          <a:latin typeface="+mj-lt"/>
                        </a:rPr>
                        <a:t>Disadvantages</a:t>
                      </a:r>
                    </a:p>
                  </a:txBody>
                  <a:tcPr>
                    <a:solidFill>
                      <a:srgbClr val="FF0000"/>
                    </a:solidFill>
                  </a:tcPr>
                </a:tc>
                <a:tc>
                  <a:txBody>
                    <a:bodyPr/>
                    <a:lstStyle/>
                    <a:p>
                      <a:pPr algn="ctr"/>
                      <a:r>
                        <a:rPr lang="en-GB" dirty="0">
                          <a:solidFill>
                            <a:schemeClr val="bg1"/>
                          </a:solidFill>
                          <a:latin typeface="+mj-lt"/>
                        </a:rPr>
                        <a:t>Advantages</a:t>
                      </a:r>
                    </a:p>
                  </a:txBody>
                  <a:tcPr>
                    <a:solidFill>
                      <a:srgbClr val="00B050"/>
                    </a:solidFill>
                  </a:tcPr>
                </a:tc>
                <a:tc>
                  <a:txBody>
                    <a:bodyPr/>
                    <a:lstStyle/>
                    <a:p>
                      <a:pPr algn="ctr"/>
                      <a:r>
                        <a:rPr lang="en-GB" dirty="0">
                          <a:solidFill>
                            <a:schemeClr val="bg1"/>
                          </a:solidFill>
                          <a:latin typeface="+mj-lt"/>
                        </a:rPr>
                        <a:t>Disadvantages</a:t>
                      </a:r>
                    </a:p>
                  </a:txBody>
                  <a:tcPr>
                    <a:solidFill>
                      <a:srgbClr val="FF0000"/>
                    </a:solidFill>
                  </a:tcPr>
                </a:tc>
                <a:extLst>
                  <a:ext uri="{0D108BD9-81ED-4DB2-BD59-A6C34878D82A}">
                    <a16:rowId xmlns:a16="http://schemas.microsoft.com/office/drawing/2014/main" val="1149093022"/>
                  </a:ext>
                </a:extLst>
              </a:tr>
              <a:tr h="0">
                <a:tc>
                  <a:txBody>
                    <a:bodyPr/>
                    <a:lstStyle/>
                    <a:p>
                      <a:pPr algn="ctr"/>
                      <a:r>
                        <a:rPr lang="en-GB" dirty="0">
                          <a:latin typeface="+mj-lt"/>
                        </a:rPr>
                        <a:t>Can be located anywhere.</a:t>
                      </a:r>
                    </a:p>
                  </a:txBody>
                  <a:tcPr/>
                </a:tc>
                <a:tc>
                  <a:txBody>
                    <a:bodyPr/>
                    <a:lstStyle/>
                    <a:p>
                      <a:pPr algn="ctr"/>
                      <a:r>
                        <a:rPr lang="en-GB" dirty="0">
                          <a:latin typeface="+mj-lt"/>
                        </a:rPr>
                        <a:t>Negative reviews can damage their online reputation.</a:t>
                      </a:r>
                    </a:p>
                  </a:txBody>
                  <a:tcPr/>
                </a:tc>
                <a:tc>
                  <a:txBody>
                    <a:bodyPr/>
                    <a:lstStyle/>
                    <a:p>
                      <a:pPr algn="ctr"/>
                      <a:r>
                        <a:rPr lang="en-GB" dirty="0">
                          <a:latin typeface="+mj-lt"/>
                        </a:rPr>
                        <a:t>Far greater choice because you’re not limited to one geographic area.</a:t>
                      </a:r>
                    </a:p>
                  </a:txBody>
                  <a:tcPr/>
                </a:tc>
                <a:tc>
                  <a:txBody>
                    <a:bodyPr/>
                    <a:lstStyle/>
                    <a:p>
                      <a:pPr algn="ctr"/>
                      <a:r>
                        <a:rPr lang="en-GB" dirty="0">
                          <a:latin typeface="+mj-lt"/>
                        </a:rPr>
                        <a:t>You need internet access and computer skills. </a:t>
                      </a:r>
                    </a:p>
                  </a:txBody>
                  <a:tcPr/>
                </a:tc>
                <a:extLst>
                  <a:ext uri="{0D108BD9-81ED-4DB2-BD59-A6C34878D82A}">
                    <a16:rowId xmlns:a16="http://schemas.microsoft.com/office/drawing/2014/main" val="4202741349"/>
                  </a:ext>
                </a:extLst>
              </a:tr>
              <a:tr h="364873">
                <a:tc>
                  <a:txBody>
                    <a:bodyPr/>
                    <a:lstStyle/>
                    <a:p>
                      <a:pPr algn="ctr"/>
                      <a:r>
                        <a:rPr lang="en-GB" dirty="0">
                          <a:latin typeface="+mj-lt"/>
                        </a:rPr>
                        <a:t>Do not have to pay expensive high street rental prices.</a:t>
                      </a:r>
                    </a:p>
                  </a:txBody>
                  <a:tcPr/>
                </a:tc>
                <a:tc>
                  <a:txBody>
                    <a:bodyPr/>
                    <a:lstStyle/>
                    <a:p>
                      <a:pPr algn="ctr"/>
                      <a:r>
                        <a:rPr lang="en-GB" dirty="0">
                          <a:latin typeface="+mj-lt"/>
                        </a:rPr>
                        <a:t>If the network goes down, customers can’t purchase goods.</a:t>
                      </a:r>
                    </a:p>
                  </a:txBody>
                  <a:tcPr/>
                </a:tc>
                <a:tc>
                  <a:txBody>
                    <a:bodyPr/>
                    <a:lstStyle/>
                    <a:p>
                      <a:pPr algn="ctr"/>
                      <a:r>
                        <a:rPr lang="en-GB" dirty="0">
                          <a:latin typeface="+mj-lt"/>
                        </a:rPr>
                        <a:t>You can shop all day, every day.</a:t>
                      </a:r>
                    </a:p>
                  </a:txBody>
                  <a:tcPr/>
                </a:tc>
                <a:tc>
                  <a:txBody>
                    <a:bodyPr/>
                    <a:lstStyle/>
                    <a:p>
                      <a:pPr algn="ctr"/>
                      <a:r>
                        <a:rPr lang="en-GB" dirty="0">
                          <a:latin typeface="+mj-lt"/>
                        </a:rPr>
                        <a:t>You cannot pay using cash.</a:t>
                      </a:r>
                    </a:p>
                  </a:txBody>
                  <a:tcPr/>
                </a:tc>
                <a:extLst>
                  <a:ext uri="{0D108BD9-81ED-4DB2-BD59-A6C34878D82A}">
                    <a16:rowId xmlns:a16="http://schemas.microsoft.com/office/drawing/2014/main" val="2670084598"/>
                  </a:ext>
                </a:extLst>
              </a:tr>
              <a:tr h="364873">
                <a:tc>
                  <a:txBody>
                    <a:bodyPr/>
                    <a:lstStyle/>
                    <a:p>
                      <a:pPr algn="ctr"/>
                      <a:r>
                        <a:rPr lang="en-GB" dirty="0">
                          <a:latin typeface="+mj-lt"/>
                        </a:rPr>
                        <a:t>Less staff needed to save money.</a:t>
                      </a:r>
                    </a:p>
                  </a:txBody>
                  <a:tcPr/>
                </a:tc>
                <a:tc>
                  <a:txBody>
                    <a:bodyPr/>
                    <a:lstStyle/>
                    <a:p>
                      <a:pPr algn="ctr"/>
                      <a:r>
                        <a:rPr lang="en-GB" dirty="0">
                          <a:latin typeface="+mj-lt"/>
                        </a:rPr>
                        <a:t>Now a highly competitive industry.</a:t>
                      </a:r>
                    </a:p>
                  </a:txBody>
                  <a:tcPr/>
                </a:tc>
                <a:tc>
                  <a:txBody>
                    <a:bodyPr/>
                    <a:lstStyle/>
                    <a:p>
                      <a:pPr algn="ctr"/>
                      <a:r>
                        <a:rPr lang="en-GB" dirty="0">
                          <a:latin typeface="+mj-lt"/>
                        </a:rPr>
                        <a:t>You can find the best price using price comparison sites.</a:t>
                      </a:r>
                    </a:p>
                  </a:txBody>
                  <a:tcPr/>
                </a:tc>
                <a:tc>
                  <a:txBody>
                    <a:bodyPr/>
                    <a:lstStyle/>
                    <a:p>
                      <a:pPr algn="ctr"/>
                      <a:r>
                        <a:rPr lang="en-GB" dirty="0">
                          <a:latin typeface="+mj-lt"/>
                        </a:rPr>
                        <a:t>You cannot see or touch products or try on clothes.</a:t>
                      </a:r>
                    </a:p>
                  </a:txBody>
                  <a:tcPr/>
                </a:tc>
                <a:extLst>
                  <a:ext uri="{0D108BD9-81ED-4DB2-BD59-A6C34878D82A}">
                    <a16:rowId xmlns:a16="http://schemas.microsoft.com/office/drawing/2014/main" val="950224838"/>
                  </a:ext>
                </a:extLst>
              </a:tr>
              <a:tr h="364873">
                <a:tc>
                  <a:txBody>
                    <a:bodyPr/>
                    <a:lstStyle/>
                    <a:p>
                      <a:pPr algn="ctr"/>
                      <a:r>
                        <a:rPr lang="en-GB" dirty="0">
                          <a:latin typeface="+mj-lt"/>
                        </a:rPr>
                        <a:t>Stock doesn’t have to be physically displayed.</a:t>
                      </a:r>
                    </a:p>
                  </a:txBody>
                  <a:tcPr/>
                </a:tc>
                <a:tc>
                  <a:txBody>
                    <a:bodyPr/>
                    <a:lstStyle/>
                    <a:p>
                      <a:pPr algn="ctr"/>
                      <a:endParaRPr lang="en-GB" dirty="0">
                        <a:latin typeface="+mj-lt"/>
                      </a:endParaRPr>
                    </a:p>
                  </a:txBody>
                  <a:tcPr/>
                </a:tc>
                <a:tc>
                  <a:txBody>
                    <a:bodyPr/>
                    <a:lstStyle/>
                    <a:p>
                      <a:pPr algn="ctr"/>
                      <a:r>
                        <a:rPr lang="en-GB" dirty="0">
                          <a:latin typeface="+mj-lt"/>
                        </a:rPr>
                        <a:t>You do not have to leave the house.</a:t>
                      </a:r>
                    </a:p>
                  </a:txBody>
                  <a:tcPr/>
                </a:tc>
                <a:tc>
                  <a:txBody>
                    <a:bodyPr/>
                    <a:lstStyle/>
                    <a:p>
                      <a:pPr algn="ctr"/>
                      <a:r>
                        <a:rPr lang="en-GB" dirty="0">
                          <a:latin typeface="+mj-lt"/>
                        </a:rPr>
                        <a:t>You usually have to pay for delivery.</a:t>
                      </a:r>
                    </a:p>
                  </a:txBody>
                  <a:tcPr/>
                </a:tc>
                <a:extLst>
                  <a:ext uri="{0D108BD9-81ED-4DB2-BD59-A6C34878D82A}">
                    <a16:rowId xmlns:a16="http://schemas.microsoft.com/office/drawing/2014/main" val="914648491"/>
                  </a:ext>
                </a:extLst>
              </a:tr>
              <a:tr h="364873">
                <a:tc>
                  <a:txBody>
                    <a:bodyPr/>
                    <a:lstStyle/>
                    <a:p>
                      <a:pPr algn="ctr"/>
                      <a:r>
                        <a:rPr lang="en-GB" dirty="0">
                          <a:latin typeface="+mj-lt"/>
                        </a:rPr>
                        <a:t>Wider customer reach.</a:t>
                      </a:r>
                    </a:p>
                  </a:txBody>
                  <a:tcPr/>
                </a:tc>
                <a:tc>
                  <a:txBody>
                    <a:bodyPr/>
                    <a:lstStyle/>
                    <a:p>
                      <a:pPr algn="ctr"/>
                      <a:endParaRPr lang="en-GB" dirty="0">
                        <a:latin typeface="+mj-lt"/>
                      </a:endParaRPr>
                    </a:p>
                  </a:txBody>
                  <a:tcPr/>
                </a:tc>
                <a:tc>
                  <a:txBody>
                    <a:bodyPr/>
                    <a:lstStyle/>
                    <a:p>
                      <a:pPr algn="ctr"/>
                      <a:r>
                        <a:rPr lang="en-GB" dirty="0">
                          <a:latin typeface="+mj-lt"/>
                        </a:rPr>
                        <a:t>You have the right to return the goods within 7 days.</a:t>
                      </a:r>
                    </a:p>
                  </a:txBody>
                  <a:tcPr/>
                </a:tc>
                <a:tc>
                  <a:txBody>
                    <a:bodyPr/>
                    <a:lstStyle/>
                    <a:p>
                      <a:pPr algn="ctr"/>
                      <a:r>
                        <a:rPr lang="en-GB" dirty="0">
                          <a:latin typeface="+mj-lt"/>
                        </a:rPr>
                        <a:t>You need to submit personal information through a website.</a:t>
                      </a:r>
                    </a:p>
                  </a:txBody>
                  <a:tcPr/>
                </a:tc>
                <a:extLst>
                  <a:ext uri="{0D108BD9-81ED-4DB2-BD59-A6C34878D82A}">
                    <a16:rowId xmlns:a16="http://schemas.microsoft.com/office/drawing/2014/main" val="3691261224"/>
                  </a:ext>
                </a:extLst>
              </a:tr>
              <a:tr h="364873">
                <a:tc>
                  <a:txBody>
                    <a:bodyPr/>
                    <a:lstStyle/>
                    <a:p>
                      <a:pPr algn="ctr"/>
                      <a:endParaRPr lang="en-GB" dirty="0">
                        <a:latin typeface="+mj-lt"/>
                      </a:endParaRPr>
                    </a:p>
                  </a:txBody>
                  <a:tcPr/>
                </a:tc>
                <a:tc>
                  <a:txBody>
                    <a:bodyPr/>
                    <a:lstStyle/>
                    <a:p>
                      <a:pPr algn="ctr"/>
                      <a:endParaRPr lang="en-GB" dirty="0">
                        <a:latin typeface="+mj-lt"/>
                      </a:endParaRPr>
                    </a:p>
                  </a:txBody>
                  <a:tcPr/>
                </a:tc>
                <a:tc>
                  <a:txBody>
                    <a:bodyPr/>
                    <a:lstStyle/>
                    <a:p>
                      <a:pPr algn="ctr"/>
                      <a:r>
                        <a:rPr lang="en-GB" dirty="0">
                          <a:latin typeface="+mj-lt"/>
                        </a:rPr>
                        <a:t>You can read other user’s reviews of a product.</a:t>
                      </a:r>
                    </a:p>
                  </a:txBody>
                  <a:tcPr/>
                </a:tc>
                <a:tc>
                  <a:txBody>
                    <a:bodyPr/>
                    <a:lstStyle/>
                    <a:p>
                      <a:pPr algn="ctr"/>
                      <a:r>
                        <a:rPr lang="en-GB" dirty="0">
                          <a:latin typeface="+mj-lt"/>
                        </a:rPr>
                        <a:t>There is a risk of not receiving goods or having personal details stolen.</a:t>
                      </a:r>
                    </a:p>
                  </a:txBody>
                  <a:tcPr/>
                </a:tc>
                <a:extLst>
                  <a:ext uri="{0D108BD9-81ED-4DB2-BD59-A6C34878D82A}">
                    <a16:rowId xmlns:a16="http://schemas.microsoft.com/office/drawing/2014/main" val="3245249595"/>
                  </a:ext>
                </a:extLst>
              </a:tr>
            </a:tbl>
          </a:graphicData>
        </a:graphic>
      </p:graphicFrame>
    </p:spTree>
    <p:extLst>
      <p:ext uri="{BB962C8B-B14F-4D97-AF65-F5344CB8AC3E}">
        <p14:creationId xmlns:p14="http://schemas.microsoft.com/office/powerpoint/2010/main" val="1269444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Online Auctions</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282487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Describe how online auctions work.</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5349239" y="4160520"/>
            <a:ext cx="6642893" cy="25688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some of the benefits of using online auction websites such as eBay.</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7" y="730063"/>
            <a:ext cx="4988647" cy="158641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an ‘Online auction’?</a:t>
            </a:r>
          </a:p>
          <a:p>
            <a:pPr algn="ctr"/>
            <a:r>
              <a:rPr lang="en-GB" dirty="0">
                <a:solidFill>
                  <a:schemeClr val="tx1"/>
                </a:solidFill>
                <a:latin typeface="+mj-lt"/>
              </a:rPr>
              <a:t>This is similar to a traditional auction in which buyers will bid for products and service and the highest bidder wins. The most popular online auction website is eBay. </a:t>
            </a:r>
          </a:p>
        </p:txBody>
      </p:sp>
      <p:pic>
        <p:nvPicPr>
          <p:cNvPr id="1026" name="Picture 2" descr="eBay bans face mask and hand sanitizer listings to halt coronavirus price  gouging - The Verge">
            <a:extLst>
              <a:ext uri="{FF2B5EF4-FFF2-40B4-BE49-F238E27FC236}">
                <a16:creationId xmlns:a16="http://schemas.microsoft.com/office/drawing/2014/main" id="{B5FDE9E8-BD32-47FD-BEC1-7F9E9ECA37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63" y="2390957"/>
            <a:ext cx="4988647" cy="3325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717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Online Auctions</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282487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Describe how online auctions work.</a:t>
            </a:r>
          </a:p>
          <a:p>
            <a:pPr algn="ctr"/>
            <a:endParaRPr lang="en-GB" u="sng" dirty="0">
              <a:solidFill>
                <a:schemeClr val="tx1"/>
              </a:solidFill>
              <a:latin typeface="+mj-lt"/>
            </a:endParaRPr>
          </a:p>
          <a:p>
            <a:pPr algn="ctr"/>
            <a:r>
              <a:rPr lang="en-GB" dirty="0">
                <a:solidFill>
                  <a:schemeClr val="tx1"/>
                </a:solidFill>
                <a:latin typeface="+mj-lt"/>
              </a:rPr>
              <a:t>The seller and bidder create accounts. The seller will then provide a description of the product being put up for auction, which is accompanied by a photograph of the item. The buyer places a bid but might have to compete with other buyers. The bidder with the highest by the closing date ‘wins’. </a:t>
            </a:r>
          </a:p>
          <a:p>
            <a:pPr algn="ctr"/>
            <a:r>
              <a:rPr lang="en-GB" dirty="0">
                <a:solidFill>
                  <a:schemeClr val="tx1"/>
                </a:solidFill>
                <a:latin typeface="+mj-lt"/>
              </a:rPr>
              <a:t>The bidder has then made a commitment to purchase this product and it’s at this point the seller and bidder exchange emails to arrange payment and delivery. </a:t>
            </a: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5349239" y="4160520"/>
            <a:ext cx="6642893" cy="256889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some of the benefits of using online auction websites such as eBay.</a:t>
            </a:r>
          </a:p>
          <a:p>
            <a:pPr algn="ctr"/>
            <a:endParaRPr lang="en-GB" u="sng" dirty="0">
              <a:solidFill>
                <a:schemeClr val="tx1"/>
              </a:solidFill>
              <a:latin typeface="+mj-lt"/>
            </a:endParaRPr>
          </a:p>
          <a:p>
            <a:pPr algn="ctr"/>
            <a:r>
              <a:rPr lang="en-GB" dirty="0">
                <a:solidFill>
                  <a:schemeClr val="tx1"/>
                </a:solidFill>
                <a:latin typeface="+mj-lt"/>
              </a:rPr>
              <a:t>The ability to search easily for goods that you want.</a:t>
            </a:r>
          </a:p>
          <a:p>
            <a:pPr algn="ctr"/>
            <a:r>
              <a:rPr lang="en-GB" dirty="0">
                <a:solidFill>
                  <a:schemeClr val="tx1"/>
                </a:solidFill>
                <a:latin typeface="+mj-lt"/>
              </a:rPr>
              <a:t>A community of users who receive ratings and reviews for products they sell in order to build trust.</a:t>
            </a:r>
          </a:p>
          <a:p>
            <a:pPr algn="ctr"/>
            <a:r>
              <a:rPr lang="en-GB" dirty="0">
                <a:solidFill>
                  <a:schemeClr val="tx1"/>
                </a:solidFill>
                <a:latin typeface="+mj-lt"/>
              </a:rPr>
              <a:t>Flexible payment methods – credit/debit card, PayPal.</a:t>
            </a:r>
          </a:p>
          <a:p>
            <a:pPr algn="ctr"/>
            <a:r>
              <a:rPr lang="en-GB" dirty="0">
                <a:solidFill>
                  <a:schemeClr val="tx1"/>
                </a:solidFill>
                <a:latin typeface="+mj-lt"/>
              </a:rPr>
              <a:t>Large number of sellers that might offer products and services cheaper than their rivals.</a:t>
            </a:r>
          </a:p>
          <a:p>
            <a:pPr algn="ctr"/>
            <a:endParaRPr lang="en-GB" u="sng"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7" y="730063"/>
            <a:ext cx="4988647" cy="158641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an ‘Online auction’?</a:t>
            </a:r>
          </a:p>
          <a:p>
            <a:pPr algn="ctr"/>
            <a:r>
              <a:rPr lang="en-GB" dirty="0">
                <a:solidFill>
                  <a:schemeClr val="tx1"/>
                </a:solidFill>
                <a:latin typeface="+mj-lt"/>
              </a:rPr>
              <a:t>This is similar to a traditional auction in which buyers will bid for products and service and the highest bidder wins. The most popular online auction website is eBay. </a:t>
            </a:r>
          </a:p>
        </p:txBody>
      </p:sp>
      <p:pic>
        <p:nvPicPr>
          <p:cNvPr id="1026" name="Picture 2" descr="eBay bans face mask and hand sanitizer listings to halt coronavirus price  gouging - The Verge">
            <a:extLst>
              <a:ext uri="{FF2B5EF4-FFF2-40B4-BE49-F238E27FC236}">
                <a16:creationId xmlns:a16="http://schemas.microsoft.com/office/drawing/2014/main" id="{B5FDE9E8-BD32-47FD-BEC1-7F9E9ECA37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63" y="2390957"/>
            <a:ext cx="4988647" cy="332576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530BC9F-884C-48EC-A310-3121570D8CC3}"/>
              </a:ext>
            </a:extLst>
          </p:cNvPr>
          <p:cNvSpPr txBox="1"/>
          <p:nvPr/>
        </p:nvSpPr>
        <p:spPr>
          <a:xfrm>
            <a:off x="297179" y="5654040"/>
            <a:ext cx="4923977" cy="923330"/>
          </a:xfrm>
          <a:prstGeom prst="rect">
            <a:avLst/>
          </a:prstGeom>
          <a:noFill/>
        </p:spPr>
        <p:txBody>
          <a:bodyPr wrap="square" rtlCol="0">
            <a:spAutoFit/>
          </a:bodyPr>
          <a:lstStyle/>
          <a:p>
            <a:r>
              <a:rPr lang="en-GB" dirty="0">
                <a:solidFill>
                  <a:srgbClr val="FF0000"/>
                </a:solidFill>
                <a:latin typeface="+mj-lt"/>
              </a:rPr>
              <a:t>This is known as C2C (Consumer to Consumer) selling which is when a consumer sells to another consumer. For example, gumtree, air </a:t>
            </a:r>
            <a:r>
              <a:rPr lang="en-GB" dirty="0" err="1">
                <a:solidFill>
                  <a:srgbClr val="FF0000"/>
                </a:solidFill>
                <a:latin typeface="+mj-lt"/>
              </a:rPr>
              <a:t>bnb</a:t>
            </a:r>
            <a:r>
              <a:rPr lang="en-GB" dirty="0">
                <a:solidFill>
                  <a:srgbClr val="FF0000"/>
                </a:solidFill>
                <a:latin typeface="+mj-lt"/>
              </a:rPr>
              <a:t>, </a:t>
            </a:r>
            <a:r>
              <a:rPr lang="en-GB" dirty="0" err="1">
                <a:solidFill>
                  <a:srgbClr val="FF0000"/>
                </a:solidFill>
                <a:latin typeface="+mj-lt"/>
              </a:rPr>
              <a:t>vinted</a:t>
            </a:r>
            <a:r>
              <a:rPr lang="en-GB" dirty="0">
                <a:solidFill>
                  <a:srgbClr val="FF0000"/>
                </a:solidFill>
                <a:latin typeface="+mj-lt"/>
              </a:rPr>
              <a:t>, </a:t>
            </a:r>
            <a:r>
              <a:rPr lang="en-GB" dirty="0" err="1">
                <a:solidFill>
                  <a:srgbClr val="FF0000"/>
                </a:solidFill>
                <a:latin typeface="+mj-lt"/>
              </a:rPr>
              <a:t>shpock</a:t>
            </a:r>
            <a:r>
              <a:rPr lang="en-GB" dirty="0">
                <a:solidFill>
                  <a:srgbClr val="FF0000"/>
                </a:solidFill>
                <a:latin typeface="+mj-lt"/>
              </a:rPr>
              <a:t>. </a:t>
            </a:r>
          </a:p>
        </p:txBody>
      </p:sp>
    </p:spTree>
    <p:extLst>
      <p:ext uri="{BB962C8B-B14F-4D97-AF65-F5344CB8AC3E}">
        <p14:creationId xmlns:p14="http://schemas.microsoft.com/office/powerpoint/2010/main" val="1086596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Electronic Data Interchange (EDI)</a:t>
            </a:r>
          </a:p>
        </p:txBody>
      </p:sp>
      <p:sp>
        <p:nvSpPr>
          <p:cNvPr id="13" name="Rectangle 12"/>
          <p:cNvSpPr/>
          <p:nvPr/>
        </p:nvSpPr>
        <p:spPr>
          <a:xfrm>
            <a:off x="6096000" y="730063"/>
            <a:ext cx="589613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6000" y="1228967"/>
            <a:ext cx="5896132" cy="269683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some benefits to using EDI.</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6095997" y="4032581"/>
            <a:ext cx="5896134" cy="2571419"/>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some drawbacks to using EDI</a:t>
            </a:r>
          </a:p>
          <a:p>
            <a:pPr algn="ctr"/>
            <a:endParaRPr lang="en-GB" u="sng" dirty="0">
              <a:solidFill>
                <a:schemeClr val="tx1"/>
              </a:solidFill>
              <a:latin typeface="+mj-lt"/>
            </a:endParaRPr>
          </a:p>
          <a:p>
            <a:pPr algn="ctr"/>
            <a:endParaRPr lang="en-GB" sz="1600" u="sng" dirty="0">
              <a:solidFill>
                <a:schemeClr val="tx1"/>
              </a:solidFill>
              <a:latin typeface="+mj-lt"/>
            </a:endParaRPr>
          </a:p>
          <a:p>
            <a:pPr algn="ctr"/>
            <a:endParaRPr lang="en-GB" sz="1600" u="sng" dirty="0">
              <a:solidFill>
                <a:schemeClr val="tx1"/>
              </a:solidFill>
              <a:latin typeface="+mj-lt"/>
            </a:endParaRPr>
          </a:p>
          <a:p>
            <a:pPr algn="ctr"/>
            <a:endParaRPr lang="en-GB" u="sng"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7" y="730063"/>
            <a:ext cx="5765504" cy="972695"/>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an ‘EDI’?</a:t>
            </a:r>
          </a:p>
          <a:p>
            <a:pPr algn="ctr"/>
            <a:r>
              <a:rPr lang="en-GB" dirty="0">
                <a:solidFill>
                  <a:schemeClr val="tx1"/>
                </a:solidFill>
                <a:latin typeface="+mj-lt"/>
              </a:rPr>
              <a:t>This is the paperless electronic interchange of business documents between companies in a standard format.</a:t>
            </a:r>
          </a:p>
        </p:txBody>
      </p:sp>
      <p:pic>
        <p:nvPicPr>
          <p:cNvPr id="2" name="Picture 2" descr="What is EDI (Electronic Data Interchange)? | EDI Basics">
            <a:extLst>
              <a:ext uri="{FF2B5EF4-FFF2-40B4-BE49-F238E27FC236}">
                <a16:creationId xmlns:a16="http://schemas.microsoft.com/office/drawing/2014/main" id="{E56DDA87-5807-4B90-963F-4AC5582FB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867" y="1842568"/>
            <a:ext cx="5766556" cy="331000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758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Electronic Data Interchange (EDI)</a:t>
            </a:r>
          </a:p>
        </p:txBody>
      </p:sp>
      <p:sp>
        <p:nvSpPr>
          <p:cNvPr id="13" name="Rectangle 12"/>
          <p:cNvSpPr/>
          <p:nvPr/>
        </p:nvSpPr>
        <p:spPr>
          <a:xfrm>
            <a:off x="6096000" y="730063"/>
            <a:ext cx="589613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6000" y="1228967"/>
            <a:ext cx="5896132" cy="2696831"/>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some benefits to using EDI.</a:t>
            </a:r>
          </a:p>
          <a:p>
            <a:pPr algn="ctr"/>
            <a:endParaRPr lang="en-GB" u="sng" dirty="0">
              <a:solidFill>
                <a:schemeClr val="tx1"/>
              </a:solidFill>
              <a:latin typeface="+mj-lt"/>
            </a:endParaRPr>
          </a:p>
          <a:p>
            <a:pPr marL="457200" algn="ctr" fontAlgn="t">
              <a:lnSpc>
                <a:spcPct val="107000"/>
              </a:lnSpc>
              <a:spcAft>
                <a:spcPts val="800"/>
              </a:spcAft>
            </a:pPr>
            <a:r>
              <a:rPr lang="en-GB" sz="1600" dirty="0">
                <a:solidFill>
                  <a:schemeClr val="tx1"/>
                </a:solidFill>
                <a:latin typeface="+mj-lt"/>
              </a:rPr>
              <a:t>Eliminating the costs of paper, printing, reproduction, storage, filing, postage, and document retrieval.</a:t>
            </a:r>
          </a:p>
          <a:p>
            <a:pPr marL="457200" algn="ctr" fontAlgn="t">
              <a:lnSpc>
                <a:spcPct val="107000"/>
              </a:lnSpc>
              <a:spcAft>
                <a:spcPts val="800"/>
              </a:spcAft>
            </a:pPr>
            <a:r>
              <a:rPr lang="en-GB" sz="1600" dirty="0">
                <a:solidFill>
                  <a:schemeClr val="tx1"/>
                </a:solidFill>
                <a:latin typeface="+mj-lt"/>
              </a:rPr>
              <a:t>Reduces the time it takes to process orders because it’s automated. </a:t>
            </a:r>
          </a:p>
          <a:p>
            <a:pPr marL="457200" algn="ctr" fontAlgn="t">
              <a:lnSpc>
                <a:spcPct val="107000"/>
              </a:lnSpc>
              <a:spcAft>
                <a:spcPts val="800"/>
              </a:spcAft>
            </a:pPr>
            <a:r>
              <a:rPr lang="en-GB" sz="1600" dirty="0">
                <a:solidFill>
                  <a:schemeClr val="tx1"/>
                </a:solidFill>
                <a:latin typeface="+mj-lt"/>
              </a:rPr>
              <a:t>Reduces human error and improves record accuracy. </a:t>
            </a:r>
          </a:p>
          <a:p>
            <a:pPr marL="457200" algn="ctr" fontAlgn="t">
              <a:lnSpc>
                <a:spcPct val="107000"/>
              </a:lnSpc>
              <a:spcAft>
                <a:spcPts val="800"/>
              </a:spcAft>
            </a:pPr>
            <a:r>
              <a:rPr lang="en-GB" sz="1600" dirty="0">
                <a:solidFill>
                  <a:schemeClr val="tx1"/>
                </a:solidFill>
                <a:latin typeface="+mj-lt"/>
              </a:rPr>
              <a:t>Transactions can be done securely. </a:t>
            </a: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6095997" y="4032581"/>
            <a:ext cx="5896134" cy="2571419"/>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some drawbacks to using EDI</a:t>
            </a:r>
          </a:p>
          <a:p>
            <a:pPr algn="ctr"/>
            <a:endParaRPr lang="en-GB" u="sng" dirty="0">
              <a:solidFill>
                <a:schemeClr val="tx1"/>
              </a:solidFill>
              <a:latin typeface="+mj-lt"/>
            </a:endParaRPr>
          </a:p>
          <a:p>
            <a:pPr marL="457200" algn="ctr" fontAlgn="t">
              <a:lnSpc>
                <a:spcPct val="107000"/>
              </a:lnSpc>
              <a:spcAft>
                <a:spcPts val="800"/>
              </a:spcAft>
            </a:pPr>
            <a:r>
              <a:rPr lang="en-GB" sz="1600" dirty="0">
                <a:solidFill>
                  <a:schemeClr val="tx1"/>
                </a:solidFill>
                <a:latin typeface="+mj-lt"/>
              </a:rPr>
              <a:t>The upfront costs can be high to begin with. </a:t>
            </a:r>
          </a:p>
          <a:p>
            <a:pPr marL="457200" algn="ctr" fontAlgn="t">
              <a:lnSpc>
                <a:spcPct val="107000"/>
              </a:lnSpc>
              <a:spcAft>
                <a:spcPts val="800"/>
              </a:spcAft>
            </a:pPr>
            <a:r>
              <a:rPr lang="en-GB" sz="1600" dirty="0">
                <a:solidFill>
                  <a:schemeClr val="tx1"/>
                </a:solidFill>
                <a:latin typeface="+mj-lt"/>
              </a:rPr>
              <a:t>Initial setup is time consuming. </a:t>
            </a:r>
          </a:p>
          <a:p>
            <a:pPr marL="457200" algn="ctr" fontAlgn="t">
              <a:lnSpc>
                <a:spcPct val="107000"/>
              </a:lnSpc>
              <a:spcAft>
                <a:spcPts val="800"/>
              </a:spcAft>
            </a:pPr>
            <a:r>
              <a:rPr lang="en-GB" sz="1600" dirty="0">
                <a:solidFill>
                  <a:schemeClr val="tx1"/>
                </a:solidFill>
                <a:latin typeface="+mj-lt"/>
              </a:rPr>
              <a:t>EDI needs constant maintenance since the business depends on it. Robust data backups must be in place in the event of a system crash.</a:t>
            </a:r>
          </a:p>
          <a:p>
            <a:pPr algn="ctr"/>
            <a:endParaRPr lang="en-GB" sz="1600" u="sng" dirty="0">
              <a:solidFill>
                <a:schemeClr val="tx1"/>
              </a:solidFill>
              <a:latin typeface="+mj-lt"/>
            </a:endParaRPr>
          </a:p>
          <a:p>
            <a:pPr algn="ctr"/>
            <a:endParaRPr lang="en-GB" sz="1600" u="sng" dirty="0">
              <a:solidFill>
                <a:schemeClr val="tx1"/>
              </a:solidFill>
              <a:latin typeface="+mj-lt"/>
            </a:endParaRPr>
          </a:p>
          <a:p>
            <a:pPr algn="ctr"/>
            <a:endParaRPr lang="en-GB" u="sng"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7" y="730063"/>
            <a:ext cx="5765504" cy="972695"/>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an ‘EDI’?</a:t>
            </a:r>
          </a:p>
          <a:p>
            <a:pPr algn="ctr"/>
            <a:r>
              <a:rPr lang="en-GB" dirty="0">
                <a:solidFill>
                  <a:schemeClr val="tx1"/>
                </a:solidFill>
                <a:latin typeface="+mj-lt"/>
              </a:rPr>
              <a:t>This is the paperless electronic interchange of business documents between companies in a standard format.</a:t>
            </a:r>
          </a:p>
        </p:txBody>
      </p:sp>
      <p:pic>
        <p:nvPicPr>
          <p:cNvPr id="2" name="Picture 2" descr="What is EDI (Electronic Data Interchange)? | EDI Basics">
            <a:extLst>
              <a:ext uri="{FF2B5EF4-FFF2-40B4-BE49-F238E27FC236}">
                <a16:creationId xmlns:a16="http://schemas.microsoft.com/office/drawing/2014/main" id="{E56DDA87-5807-4B90-963F-4AC5582FB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867" y="1842568"/>
            <a:ext cx="5766556" cy="331000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0462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107996"/>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Identify what these services are by looking at the images below. </a:t>
            </a:r>
          </a:p>
        </p:txBody>
      </p:sp>
      <p:pic>
        <p:nvPicPr>
          <p:cNvPr id="9" name="Picture 8">
            <a:extLst>
              <a:ext uri="{FF2B5EF4-FFF2-40B4-BE49-F238E27FC236}">
                <a16:creationId xmlns:a16="http://schemas.microsoft.com/office/drawing/2014/main" id="{D4C65452-E098-43B1-A882-236090ABD2E4}"/>
              </a:ext>
            </a:extLst>
          </p:cNvPr>
          <p:cNvPicPr>
            <a:picLocks noChangeAspect="1"/>
          </p:cNvPicPr>
          <p:nvPr/>
        </p:nvPicPr>
        <p:blipFill>
          <a:blip r:embed="rId3"/>
          <a:stretch>
            <a:fillRect/>
          </a:stretch>
        </p:blipFill>
        <p:spPr>
          <a:xfrm>
            <a:off x="304799" y="1432381"/>
            <a:ext cx="2766725" cy="1844220"/>
          </a:xfrm>
          <a:prstGeom prst="rect">
            <a:avLst/>
          </a:prstGeom>
        </p:spPr>
      </p:pic>
      <p:pic>
        <p:nvPicPr>
          <p:cNvPr id="10" name="Picture 9">
            <a:extLst>
              <a:ext uri="{FF2B5EF4-FFF2-40B4-BE49-F238E27FC236}">
                <a16:creationId xmlns:a16="http://schemas.microsoft.com/office/drawing/2014/main" id="{92DB58A8-A359-4408-A81A-2BD2558D13AF}"/>
              </a:ext>
            </a:extLst>
          </p:cNvPr>
          <p:cNvPicPr>
            <a:picLocks noChangeAspect="1"/>
          </p:cNvPicPr>
          <p:nvPr/>
        </p:nvPicPr>
        <p:blipFill>
          <a:blip r:embed="rId4"/>
          <a:stretch>
            <a:fillRect/>
          </a:stretch>
        </p:blipFill>
        <p:spPr>
          <a:xfrm>
            <a:off x="304800" y="3868635"/>
            <a:ext cx="2793912" cy="1968285"/>
          </a:xfrm>
          <a:prstGeom prst="rect">
            <a:avLst/>
          </a:prstGeom>
        </p:spPr>
      </p:pic>
      <p:pic>
        <p:nvPicPr>
          <p:cNvPr id="12" name="Picture 11">
            <a:extLst>
              <a:ext uri="{FF2B5EF4-FFF2-40B4-BE49-F238E27FC236}">
                <a16:creationId xmlns:a16="http://schemas.microsoft.com/office/drawing/2014/main" id="{A37C2189-7C7C-4374-A488-18A34B679877}"/>
              </a:ext>
            </a:extLst>
          </p:cNvPr>
          <p:cNvPicPr>
            <a:picLocks noChangeAspect="1"/>
          </p:cNvPicPr>
          <p:nvPr/>
        </p:nvPicPr>
        <p:blipFill>
          <a:blip r:embed="rId5"/>
          <a:stretch>
            <a:fillRect/>
          </a:stretch>
        </p:blipFill>
        <p:spPr>
          <a:xfrm>
            <a:off x="3566160" y="1432381"/>
            <a:ext cx="2766330" cy="1844220"/>
          </a:xfrm>
          <a:prstGeom prst="rect">
            <a:avLst/>
          </a:prstGeom>
        </p:spPr>
      </p:pic>
      <p:pic>
        <p:nvPicPr>
          <p:cNvPr id="1028" name="Picture 4" descr="Person Holding Silver and Black Camera">
            <a:extLst>
              <a:ext uri="{FF2B5EF4-FFF2-40B4-BE49-F238E27FC236}">
                <a16:creationId xmlns:a16="http://schemas.microsoft.com/office/drawing/2014/main" id="{E1BC668F-C109-4BB3-9ECF-DCA6EC97EBD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4258" y="3868634"/>
            <a:ext cx="2766330" cy="196828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7546E9B1-84CA-4F41-B77E-87C8AED1BDED}"/>
              </a:ext>
            </a:extLst>
          </p:cNvPr>
          <p:cNvPicPr>
            <a:picLocks noChangeAspect="1"/>
          </p:cNvPicPr>
          <p:nvPr/>
        </p:nvPicPr>
        <p:blipFill>
          <a:blip r:embed="rId7"/>
          <a:stretch>
            <a:fillRect/>
          </a:stretch>
        </p:blipFill>
        <p:spPr>
          <a:xfrm>
            <a:off x="6827126" y="1432872"/>
            <a:ext cx="2766330" cy="1843729"/>
          </a:xfrm>
          <a:prstGeom prst="rect">
            <a:avLst/>
          </a:prstGeom>
        </p:spPr>
      </p:pic>
      <p:pic>
        <p:nvPicPr>
          <p:cNvPr id="1030" name="Picture 6" descr="Little Girl Doing her Homework">
            <a:extLst>
              <a:ext uri="{FF2B5EF4-FFF2-40B4-BE49-F238E27FC236}">
                <a16:creationId xmlns:a16="http://schemas.microsoft.com/office/drawing/2014/main" id="{C437DB62-340B-4AC1-8AFD-819B8C4B693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6134" y="3868634"/>
            <a:ext cx="2737322" cy="1968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9423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107996"/>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Identify what these services are by looking at the images below. </a:t>
            </a:r>
          </a:p>
        </p:txBody>
      </p:sp>
      <p:pic>
        <p:nvPicPr>
          <p:cNvPr id="9" name="Picture 8">
            <a:extLst>
              <a:ext uri="{FF2B5EF4-FFF2-40B4-BE49-F238E27FC236}">
                <a16:creationId xmlns:a16="http://schemas.microsoft.com/office/drawing/2014/main" id="{D4C65452-E098-43B1-A882-236090ABD2E4}"/>
              </a:ext>
            </a:extLst>
          </p:cNvPr>
          <p:cNvPicPr>
            <a:picLocks noChangeAspect="1"/>
          </p:cNvPicPr>
          <p:nvPr/>
        </p:nvPicPr>
        <p:blipFill>
          <a:blip r:embed="rId3"/>
          <a:stretch>
            <a:fillRect/>
          </a:stretch>
        </p:blipFill>
        <p:spPr>
          <a:xfrm>
            <a:off x="304799" y="1432381"/>
            <a:ext cx="2766725" cy="1844220"/>
          </a:xfrm>
          <a:prstGeom prst="rect">
            <a:avLst/>
          </a:prstGeom>
        </p:spPr>
      </p:pic>
      <p:pic>
        <p:nvPicPr>
          <p:cNvPr id="10" name="Picture 9">
            <a:extLst>
              <a:ext uri="{FF2B5EF4-FFF2-40B4-BE49-F238E27FC236}">
                <a16:creationId xmlns:a16="http://schemas.microsoft.com/office/drawing/2014/main" id="{92DB58A8-A359-4408-A81A-2BD2558D13AF}"/>
              </a:ext>
            </a:extLst>
          </p:cNvPr>
          <p:cNvPicPr>
            <a:picLocks noChangeAspect="1"/>
          </p:cNvPicPr>
          <p:nvPr/>
        </p:nvPicPr>
        <p:blipFill>
          <a:blip r:embed="rId4"/>
          <a:stretch>
            <a:fillRect/>
          </a:stretch>
        </p:blipFill>
        <p:spPr>
          <a:xfrm>
            <a:off x="304800" y="3868635"/>
            <a:ext cx="2793912" cy="1968285"/>
          </a:xfrm>
          <a:prstGeom prst="rect">
            <a:avLst/>
          </a:prstGeom>
        </p:spPr>
      </p:pic>
      <p:pic>
        <p:nvPicPr>
          <p:cNvPr id="12" name="Picture 11">
            <a:extLst>
              <a:ext uri="{FF2B5EF4-FFF2-40B4-BE49-F238E27FC236}">
                <a16:creationId xmlns:a16="http://schemas.microsoft.com/office/drawing/2014/main" id="{A37C2189-7C7C-4374-A488-18A34B679877}"/>
              </a:ext>
            </a:extLst>
          </p:cNvPr>
          <p:cNvPicPr>
            <a:picLocks noChangeAspect="1"/>
          </p:cNvPicPr>
          <p:nvPr/>
        </p:nvPicPr>
        <p:blipFill>
          <a:blip r:embed="rId5"/>
          <a:stretch>
            <a:fillRect/>
          </a:stretch>
        </p:blipFill>
        <p:spPr>
          <a:xfrm>
            <a:off x="3566160" y="1432381"/>
            <a:ext cx="2766330" cy="1844220"/>
          </a:xfrm>
          <a:prstGeom prst="rect">
            <a:avLst/>
          </a:prstGeom>
        </p:spPr>
      </p:pic>
      <p:pic>
        <p:nvPicPr>
          <p:cNvPr id="1028" name="Picture 4" descr="Person Holding Silver and Black Camera">
            <a:extLst>
              <a:ext uri="{FF2B5EF4-FFF2-40B4-BE49-F238E27FC236}">
                <a16:creationId xmlns:a16="http://schemas.microsoft.com/office/drawing/2014/main" id="{E1BC668F-C109-4BB3-9ECF-DCA6EC97EBD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4258" y="3868634"/>
            <a:ext cx="2766330" cy="196828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7546E9B1-84CA-4F41-B77E-87C8AED1BDED}"/>
              </a:ext>
            </a:extLst>
          </p:cNvPr>
          <p:cNvPicPr>
            <a:picLocks noChangeAspect="1"/>
          </p:cNvPicPr>
          <p:nvPr/>
        </p:nvPicPr>
        <p:blipFill>
          <a:blip r:embed="rId7"/>
          <a:stretch>
            <a:fillRect/>
          </a:stretch>
        </p:blipFill>
        <p:spPr>
          <a:xfrm>
            <a:off x="6827126" y="1432872"/>
            <a:ext cx="2766330" cy="1843729"/>
          </a:xfrm>
          <a:prstGeom prst="rect">
            <a:avLst/>
          </a:prstGeom>
        </p:spPr>
      </p:pic>
      <p:pic>
        <p:nvPicPr>
          <p:cNvPr id="1030" name="Picture 6" descr="Little Girl Doing her Homework">
            <a:extLst>
              <a:ext uri="{FF2B5EF4-FFF2-40B4-BE49-F238E27FC236}">
                <a16:creationId xmlns:a16="http://schemas.microsoft.com/office/drawing/2014/main" id="{C437DB62-340B-4AC1-8AFD-819B8C4B693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6134" y="3868634"/>
            <a:ext cx="2737322" cy="196828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E875C93-6BCE-46C8-82E1-C89969D07AF6}"/>
              </a:ext>
            </a:extLst>
          </p:cNvPr>
          <p:cNvSpPr txBox="1"/>
          <p:nvPr/>
        </p:nvSpPr>
        <p:spPr>
          <a:xfrm>
            <a:off x="304799" y="3387952"/>
            <a:ext cx="2793912" cy="369332"/>
          </a:xfrm>
          <a:prstGeom prst="rect">
            <a:avLst/>
          </a:prstGeom>
          <a:noFill/>
        </p:spPr>
        <p:txBody>
          <a:bodyPr wrap="square" rtlCol="0">
            <a:spAutoFit/>
          </a:bodyPr>
          <a:lstStyle/>
          <a:p>
            <a:pPr algn="ctr"/>
            <a:r>
              <a:rPr lang="en-GB" dirty="0">
                <a:solidFill>
                  <a:srgbClr val="002060"/>
                </a:solidFill>
                <a:latin typeface="+mj-lt"/>
              </a:rPr>
              <a:t>Shopping</a:t>
            </a:r>
          </a:p>
        </p:txBody>
      </p:sp>
      <p:sp>
        <p:nvSpPr>
          <p:cNvPr id="11" name="TextBox 10">
            <a:extLst>
              <a:ext uri="{FF2B5EF4-FFF2-40B4-BE49-F238E27FC236}">
                <a16:creationId xmlns:a16="http://schemas.microsoft.com/office/drawing/2014/main" id="{0590017B-771D-4B77-838C-6142718F2930}"/>
              </a:ext>
            </a:extLst>
          </p:cNvPr>
          <p:cNvSpPr txBox="1"/>
          <p:nvPr/>
        </p:nvSpPr>
        <p:spPr>
          <a:xfrm>
            <a:off x="3594258" y="3387951"/>
            <a:ext cx="2793912" cy="369332"/>
          </a:xfrm>
          <a:prstGeom prst="rect">
            <a:avLst/>
          </a:prstGeom>
          <a:noFill/>
        </p:spPr>
        <p:txBody>
          <a:bodyPr wrap="square" rtlCol="0">
            <a:spAutoFit/>
          </a:bodyPr>
          <a:lstStyle/>
          <a:p>
            <a:pPr algn="ctr"/>
            <a:r>
              <a:rPr lang="en-GB" dirty="0">
                <a:solidFill>
                  <a:srgbClr val="002060"/>
                </a:solidFill>
                <a:latin typeface="+mj-lt"/>
              </a:rPr>
              <a:t>Banking</a:t>
            </a:r>
          </a:p>
        </p:txBody>
      </p:sp>
      <p:sp>
        <p:nvSpPr>
          <p:cNvPr id="14" name="TextBox 13">
            <a:extLst>
              <a:ext uri="{FF2B5EF4-FFF2-40B4-BE49-F238E27FC236}">
                <a16:creationId xmlns:a16="http://schemas.microsoft.com/office/drawing/2014/main" id="{EEC3B3E8-8C58-4CA8-8272-9BF84FC87BF8}"/>
              </a:ext>
            </a:extLst>
          </p:cNvPr>
          <p:cNvSpPr txBox="1"/>
          <p:nvPr/>
        </p:nvSpPr>
        <p:spPr>
          <a:xfrm>
            <a:off x="6799544" y="3370389"/>
            <a:ext cx="2793912" cy="369332"/>
          </a:xfrm>
          <a:prstGeom prst="rect">
            <a:avLst/>
          </a:prstGeom>
          <a:noFill/>
        </p:spPr>
        <p:txBody>
          <a:bodyPr wrap="square" rtlCol="0">
            <a:spAutoFit/>
          </a:bodyPr>
          <a:lstStyle/>
          <a:p>
            <a:pPr algn="ctr"/>
            <a:r>
              <a:rPr lang="en-GB" dirty="0">
                <a:solidFill>
                  <a:srgbClr val="002060"/>
                </a:solidFill>
                <a:latin typeface="+mj-lt"/>
              </a:rPr>
              <a:t>News</a:t>
            </a:r>
          </a:p>
        </p:txBody>
      </p:sp>
      <p:sp>
        <p:nvSpPr>
          <p:cNvPr id="15" name="TextBox 14">
            <a:extLst>
              <a:ext uri="{FF2B5EF4-FFF2-40B4-BE49-F238E27FC236}">
                <a16:creationId xmlns:a16="http://schemas.microsoft.com/office/drawing/2014/main" id="{CA7C4FAF-5003-48CE-8451-96A7EBD36BC2}"/>
              </a:ext>
            </a:extLst>
          </p:cNvPr>
          <p:cNvSpPr txBox="1"/>
          <p:nvPr/>
        </p:nvSpPr>
        <p:spPr>
          <a:xfrm>
            <a:off x="304799" y="5948271"/>
            <a:ext cx="2793912" cy="369332"/>
          </a:xfrm>
          <a:prstGeom prst="rect">
            <a:avLst/>
          </a:prstGeom>
          <a:noFill/>
        </p:spPr>
        <p:txBody>
          <a:bodyPr wrap="square" rtlCol="0">
            <a:spAutoFit/>
          </a:bodyPr>
          <a:lstStyle/>
          <a:p>
            <a:pPr algn="ctr"/>
            <a:r>
              <a:rPr lang="en-GB" dirty="0">
                <a:solidFill>
                  <a:srgbClr val="002060"/>
                </a:solidFill>
                <a:latin typeface="+mj-lt"/>
              </a:rPr>
              <a:t>Auction</a:t>
            </a:r>
          </a:p>
        </p:txBody>
      </p:sp>
      <p:sp>
        <p:nvSpPr>
          <p:cNvPr id="16" name="TextBox 15">
            <a:extLst>
              <a:ext uri="{FF2B5EF4-FFF2-40B4-BE49-F238E27FC236}">
                <a16:creationId xmlns:a16="http://schemas.microsoft.com/office/drawing/2014/main" id="{14B0197E-DCAB-45F1-9154-4C40EEBA205C}"/>
              </a:ext>
            </a:extLst>
          </p:cNvPr>
          <p:cNvSpPr txBox="1"/>
          <p:nvPr/>
        </p:nvSpPr>
        <p:spPr>
          <a:xfrm>
            <a:off x="3495312" y="5948271"/>
            <a:ext cx="2793912" cy="369332"/>
          </a:xfrm>
          <a:prstGeom prst="rect">
            <a:avLst/>
          </a:prstGeom>
          <a:noFill/>
        </p:spPr>
        <p:txBody>
          <a:bodyPr wrap="square" rtlCol="0">
            <a:spAutoFit/>
          </a:bodyPr>
          <a:lstStyle/>
          <a:p>
            <a:pPr algn="ctr"/>
            <a:r>
              <a:rPr lang="en-GB" dirty="0">
                <a:solidFill>
                  <a:srgbClr val="002060"/>
                </a:solidFill>
                <a:latin typeface="+mj-lt"/>
              </a:rPr>
              <a:t>Gaming</a:t>
            </a:r>
          </a:p>
        </p:txBody>
      </p:sp>
      <p:sp>
        <p:nvSpPr>
          <p:cNvPr id="17" name="TextBox 16">
            <a:extLst>
              <a:ext uri="{FF2B5EF4-FFF2-40B4-BE49-F238E27FC236}">
                <a16:creationId xmlns:a16="http://schemas.microsoft.com/office/drawing/2014/main" id="{143F38BE-873F-4D21-808F-1BF80E11BE74}"/>
              </a:ext>
            </a:extLst>
          </p:cNvPr>
          <p:cNvSpPr txBox="1"/>
          <p:nvPr/>
        </p:nvSpPr>
        <p:spPr>
          <a:xfrm>
            <a:off x="6813335" y="5965832"/>
            <a:ext cx="2793912" cy="369332"/>
          </a:xfrm>
          <a:prstGeom prst="rect">
            <a:avLst/>
          </a:prstGeom>
          <a:noFill/>
        </p:spPr>
        <p:txBody>
          <a:bodyPr wrap="square" rtlCol="0">
            <a:spAutoFit/>
          </a:bodyPr>
          <a:lstStyle/>
          <a:p>
            <a:pPr algn="ctr"/>
            <a:r>
              <a:rPr lang="en-GB" dirty="0">
                <a:solidFill>
                  <a:srgbClr val="002060"/>
                </a:solidFill>
                <a:latin typeface="+mj-lt"/>
              </a:rPr>
              <a:t>Education</a:t>
            </a:r>
          </a:p>
        </p:txBody>
      </p:sp>
    </p:spTree>
    <p:extLst>
      <p:ext uri="{BB962C8B-B14F-4D97-AF65-F5344CB8AC3E}">
        <p14:creationId xmlns:p14="http://schemas.microsoft.com/office/powerpoint/2010/main" val="2293663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p:txBody>
          <a:bodyPr/>
          <a:lstStyle/>
          <a:p>
            <a:r>
              <a:rPr lang="en-GB" dirty="0"/>
              <a:t>Online sales as a proportion of all retailing reached a record high of 22.3% in March 2020 as consumers switched to online purchasing following the pandemic. </a:t>
            </a:r>
          </a:p>
          <a:p>
            <a:pPr marL="0" indent="0">
              <a:buNone/>
            </a:pPr>
            <a:endParaRPr lang="en-US" dirty="0"/>
          </a:p>
          <a:p>
            <a:r>
              <a:rPr lang="en-GB" dirty="0"/>
              <a:t>Know </a:t>
            </a:r>
            <a:r>
              <a:rPr lang="en-GB"/>
              <a:t>what is meant by B2B, EDI, B2C and C2C.</a:t>
            </a:r>
          </a:p>
          <a:p>
            <a:r>
              <a:rPr lang="en-GB" dirty="0"/>
              <a:t>Identify how e-commerce works.</a:t>
            </a:r>
          </a:p>
          <a:p>
            <a:r>
              <a:rPr lang="en-GB" dirty="0"/>
              <a:t>Identify the advantages and disadvantages to customers and businesses who use e-commerce.</a:t>
            </a:r>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4</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60000" y="2444639"/>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1" name="Picture Placeholder 10">
            <a:extLst>
              <a:ext uri="{FF2B5EF4-FFF2-40B4-BE49-F238E27FC236}">
                <a16:creationId xmlns:a16="http://schemas.microsoft.com/office/drawing/2014/main" id="{9AA68C5D-12E9-46CE-B2AB-977FA2BCCE8E}"/>
              </a:ext>
            </a:extLst>
          </p:cNvPr>
          <p:cNvPicPr>
            <a:picLocks noGrp="1" noChangeAspect="1"/>
          </p:cNvPicPr>
          <p:nvPr>
            <p:ph type="pic" sz="quarter" idx="13"/>
          </p:nvPr>
        </p:nvPicPr>
        <p:blipFill>
          <a:blip r:embed="rId2"/>
          <a:srcRect l="737" r="737"/>
          <a:stretch>
            <a:fillRect/>
          </a:stretch>
        </p:blipFill>
        <p:spPr/>
      </p:pic>
    </p:spTree>
    <p:extLst>
      <p:ext uri="{BB962C8B-B14F-4D97-AF65-F5344CB8AC3E}">
        <p14:creationId xmlns:p14="http://schemas.microsoft.com/office/powerpoint/2010/main" val="1110802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E-Commerce</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261151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Describe the process of online shopping from beginning to end.</a:t>
            </a: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5349239" y="4004918"/>
            <a:ext cx="6642893" cy="252188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some of the features provided by an online service of this nature.</a:t>
            </a:r>
          </a:p>
          <a:p>
            <a:pPr algn="ctr"/>
            <a:endParaRPr lang="en-GB" u="sng" dirty="0">
              <a:solidFill>
                <a:schemeClr val="tx1"/>
              </a:solidFill>
              <a:latin typeface="+mj-lt"/>
            </a:endParaRPr>
          </a:p>
          <a:p>
            <a:pPr algn="ctr"/>
            <a:endParaRPr lang="en-GB" u="sng" dirty="0">
              <a:solidFill>
                <a:schemeClr val="tx1"/>
              </a:solidFill>
              <a:latin typeface="+mj-lt"/>
            </a:endParaRPr>
          </a:p>
        </p:txBody>
      </p:sp>
      <p:pic>
        <p:nvPicPr>
          <p:cNvPr id="10" name="Picture 9">
            <a:extLst>
              <a:ext uri="{FF2B5EF4-FFF2-40B4-BE49-F238E27FC236}">
                <a16:creationId xmlns:a16="http://schemas.microsoft.com/office/drawing/2014/main" id="{2866C511-0034-43CA-A0F3-223937FEB747}"/>
              </a:ext>
            </a:extLst>
          </p:cNvPr>
          <p:cNvPicPr>
            <a:picLocks noChangeAspect="1"/>
          </p:cNvPicPr>
          <p:nvPr/>
        </p:nvPicPr>
        <p:blipFill>
          <a:blip r:embed="rId3"/>
          <a:stretch>
            <a:fillRect/>
          </a:stretch>
        </p:blipFill>
        <p:spPr>
          <a:xfrm>
            <a:off x="199867" y="2404039"/>
            <a:ext cx="5000038" cy="3332883"/>
          </a:xfrm>
          <a:prstGeom prst="rect">
            <a:avLst/>
          </a:prstGeom>
        </p:spPr>
      </p:pic>
      <p:sp>
        <p:nvSpPr>
          <p:cNvPr id="11" name="Rectangle 10">
            <a:extLst>
              <a:ext uri="{FF2B5EF4-FFF2-40B4-BE49-F238E27FC236}">
                <a16:creationId xmlns:a16="http://schemas.microsoft.com/office/drawing/2014/main" id="{837244B0-EDEE-4A62-93BF-41D6765DBBBE}"/>
              </a:ext>
            </a:extLst>
          </p:cNvPr>
          <p:cNvSpPr/>
          <p:nvPr/>
        </p:nvSpPr>
        <p:spPr>
          <a:xfrm>
            <a:off x="199867" y="730063"/>
            <a:ext cx="4988647" cy="153416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‘E-Commerce’?</a:t>
            </a:r>
          </a:p>
          <a:p>
            <a:pPr algn="ctr"/>
            <a:r>
              <a:rPr lang="en-GB" dirty="0">
                <a:solidFill>
                  <a:schemeClr val="tx1"/>
                </a:solidFill>
                <a:latin typeface="+mj-lt"/>
              </a:rPr>
              <a:t>This means goods and service that can bought and sold using websites and apps accessed through the internet. You can purchase physical and non-physical goods. Also known as ‘online shopping’</a:t>
            </a:r>
          </a:p>
        </p:txBody>
      </p:sp>
    </p:spTree>
    <p:extLst>
      <p:ext uri="{BB962C8B-B14F-4D97-AF65-F5344CB8AC3E}">
        <p14:creationId xmlns:p14="http://schemas.microsoft.com/office/powerpoint/2010/main" val="1429028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E-Commerce</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261151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Describe the process of online shopping from beginning to end.</a:t>
            </a:r>
          </a:p>
          <a:p>
            <a:pPr algn="ctr"/>
            <a:endParaRPr lang="en-GB" u="sng" dirty="0">
              <a:solidFill>
                <a:schemeClr val="tx1"/>
              </a:solidFill>
              <a:latin typeface="+mj-lt"/>
            </a:endParaRPr>
          </a:p>
          <a:p>
            <a:pPr marL="342900" indent="-342900" algn="ctr">
              <a:buFont typeface="+mj-lt"/>
              <a:buAutoNum type="arabicPeriod"/>
            </a:pPr>
            <a:r>
              <a:rPr lang="en-GB" dirty="0">
                <a:solidFill>
                  <a:schemeClr val="tx1"/>
                </a:solidFill>
                <a:latin typeface="+mj-lt"/>
              </a:rPr>
              <a:t>Websites and apps will display products and services for sale.</a:t>
            </a:r>
          </a:p>
          <a:p>
            <a:pPr marL="342900" indent="-342900" algn="ctr">
              <a:buFont typeface="+mj-lt"/>
              <a:buAutoNum type="arabicPeriod"/>
            </a:pPr>
            <a:r>
              <a:rPr lang="en-GB" dirty="0">
                <a:solidFill>
                  <a:schemeClr val="tx1"/>
                </a:solidFill>
                <a:latin typeface="+mj-lt"/>
              </a:rPr>
              <a:t>Customers place orders via these platforms buy placing them in a virtual shopping bucket.</a:t>
            </a:r>
          </a:p>
          <a:p>
            <a:pPr marL="342900" indent="-342900" algn="ctr">
              <a:buFont typeface="+mj-lt"/>
              <a:buAutoNum type="arabicPeriod"/>
            </a:pPr>
            <a:r>
              <a:rPr lang="en-GB" dirty="0">
                <a:solidFill>
                  <a:schemeClr val="tx1"/>
                </a:solidFill>
                <a:latin typeface="+mj-lt"/>
              </a:rPr>
              <a:t>Customer will select ‘check out’</a:t>
            </a:r>
          </a:p>
          <a:p>
            <a:pPr marL="342900" indent="-342900" algn="ctr">
              <a:buFont typeface="+mj-lt"/>
              <a:buAutoNum type="arabicPeriod"/>
            </a:pPr>
            <a:r>
              <a:rPr lang="en-GB" dirty="0">
                <a:solidFill>
                  <a:schemeClr val="tx1"/>
                </a:solidFill>
                <a:latin typeface="+mj-lt"/>
              </a:rPr>
              <a:t>Payment is made and confirmed.</a:t>
            </a:r>
          </a:p>
          <a:p>
            <a:pPr marL="342900" indent="-342900" algn="ctr">
              <a:buFont typeface="+mj-lt"/>
              <a:buAutoNum type="arabicPeriod"/>
            </a:pPr>
            <a:r>
              <a:rPr lang="en-GB" dirty="0">
                <a:solidFill>
                  <a:schemeClr val="tx1"/>
                </a:solidFill>
                <a:latin typeface="+mj-lt"/>
              </a:rPr>
              <a:t>The products are then despatched and then delivered directly to the customer. </a:t>
            </a:r>
          </a:p>
        </p:txBody>
      </p:sp>
      <p:sp>
        <p:nvSpPr>
          <p:cNvPr id="9" name="Rectangle 8">
            <a:extLst>
              <a:ext uri="{FF2B5EF4-FFF2-40B4-BE49-F238E27FC236}">
                <a16:creationId xmlns:a16="http://schemas.microsoft.com/office/drawing/2014/main" id="{7F102D89-88A1-42C5-8E35-E613725BA014}"/>
              </a:ext>
            </a:extLst>
          </p:cNvPr>
          <p:cNvSpPr/>
          <p:nvPr/>
        </p:nvSpPr>
        <p:spPr>
          <a:xfrm>
            <a:off x="5349239" y="4004918"/>
            <a:ext cx="6642893" cy="2521884"/>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some of the features provided by an online service of this nature.</a:t>
            </a:r>
          </a:p>
          <a:p>
            <a:pPr algn="ctr"/>
            <a:endParaRPr lang="en-GB" u="sng" dirty="0">
              <a:solidFill>
                <a:schemeClr val="tx1"/>
              </a:solidFill>
              <a:latin typeface="+mj-lt"/>
            </a:endParaRPr>
          </a:p>
          <a:p>
            <a:pPr algn="ctr"/>
            <a:r>
              <a:rPr lang="en-GB" dirty="0">
                <a:solidFill>
                  <a:schemeClr val="tx1"/>
                </a:solidFill>
                <a:latin typeface="+mj-lt"/>
              </a:rPr>
              <a:t>You can search for goods, sort them by price, relevance, reviews.</a:t>
            </a:r>
          </a:p>
          <a:p>
            <a:pPr algn="ctr"/>
            <a:r>
              <a:rPr lang="en-GB" dirty="0">
                <a:solidFill>
                  <a:schemeClr val="tx1"/>
                </a:solidFill>
                <a:latin typeface="+mj-lt"/>
              </a:rPr>
              <a:t>Images of the products provided.</a:t>
            </a:r>
          </a:p>
          <a:p>
            <a:pPr algn="ctr"/>
            <a:r>
              <a:rPr lang="en-GB" dirty="0">
                <a:solidFill>
                  <a:schemeClr val="tx1"/>
                </a:solidFill>
                <a:latin typeface="+mj-lt"/>
              </a:rPr>
              <a:t>24/7 Availability</a:t>
            </a:r>
          </a:p>
          <a:p>
            <a:pPr algn="ctr"/>
            <a:r>
              <a:rPr lang="en-GB" dirty="0">
                <a:solidFill>
                  <a:schemeClr val="tx1"/>
                </a:solidFill>
                <a:latin typeface="+mj-lt"/>
              </a:rPr>
              <a:t>Read customer reviews</a:t>
            </a:r>
          </a:p>
          <a:p>
            <a:pPr algn="ctr"/>
            <a:r>
              <a:rPr lang="en-GB" dirty="0">
                <a:solidFill>
                  <a:schemeClr val="tx1"/>
                </a:solidFill>
                <a:latin typeface="+mj-lt"/>
              </a:rPr>
              <a:t>You can compare prices from different shops</a:t>
            </a:r>
          </a:p>
          <a:p>
            <a:pPr algn="ctr"/>
            <a:r>
              <a:rPr lang="en-GB" dirty="0">
                <a:solidFill>
                  <a:schemeClr val="tx1"/>
                </a:solidFill>
                <a:latin typeface="+mj-lt"/>
              </a:rPr>
              <a:t>Book a delivery/collection service.</a:t>
            </a:r>
          </a:p>
          <a:p>
            <a:pPr algn="ctr"/>
            <a:endParaRPr lang="en-GB" u="sng" dirty="0">
              <a:solidFill>
                <a:schemeClr val="tx1"/>
              </a:solidFill>
              <a:latin typeface="+mj-lt"/>
            </a:endParaRPr>
          </a:p>
        </p:txBody>
      </p:sp>
      <p:pic>
        <p:nvPicPr>
          <p:cNvPr id="8" name="Picture 7">
            <a:extLst>
              <a:ext uri="{FF2B5EF4-FFF2-40B4-BE49-F238E27FC236}">
                <a16:creationId xmlns:a16="http://schemas.microsoft.com/office/drawing/2014/main" id="{85C5517B-EAB7-4184-A20E-7DB53A567A75}"/>
              </a:ext>
            </a:extLst>
          </p:cNvPr>
          <p:cNvPicPr>
            <a:picLocks noChangeAspect="1"/>
          </p:cNvPicPr>
          <p:nvPr/>
        </p:nvPicPr>
        <p:blipFill>
          <a:blip r:embed="rId3"/>
          <a:stretch>
            <a:fillRect/>
          </a:stretch>
        </p:blipFill>
        <p:spPr>
          <a:xfrm>
            <a:off x="199867" y="2404039"/>
            <a:ext cx="5000038" cy="3332883"/>
          </a:xfrm>
          <a:prstGeom prst="rect">
            <a:avLst/>
          </a:prstGeom>
        </p:spPr>
      </p:pic>
      <p:sp>
        <p:nvSpPr>
          <p:cNvPr id="12" name="Rectangle 11">
            <a:extLst>
              <a:ext uri="{FF2B5EF4-FFF2-40B4-BE49-F238E27FC236}">
                <a16:creationId xmlns:a16="http://schemas.microsoft.com/office/drawing/2014/main" id="{4492B6E2-594D-401D-8993-2555A222F15E}"/>
              </a:ext>
            </a:extLst>
          </p:cNvPr>
          <p:cNvSpPr/>
          <p:nvPr/>
        </p:nvSpPr>
        <p:spPr>
          <a:xfrm>
            <a:off x="199867" y="730063"/>
            <a:ext cx="4988647" cy="153416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‘E-Commerce’?</a:t>
            </a:r>
          </a:p>
          <a:p>
            <a:pPr algn="ctr"/>
            <a:r>
              <a:rPr lang="en-GB" dirty="0">
                <a:solidFill>
                  <a:schemeClr val="tx1"/>
                </a:solidFill>
                <a:latin typeface="+mj-lt"/>
              </a:rPr>
              <a:t>This means goods and service that can bought and sold using websites and apps accessed through the internet. You can purchase physical and non-physical goods. Also known as ‘online shopping’</a:t>
            </a:r>
          </a:p>
        </p:txBody>
      </p:sp>
    </p:spTree>
    <p:extLst>
      <p:ext uri="{BB962C8B-B14F-4D97-AF65-F5344CB8AC3E}">
        <p14:creationId xmlns:p14="http://schemas.microsoft.com/office/powerpoint/2010/main" val="3444892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E-Commerce: Case Study</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532423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Describe how booking a holiday online works.</a:t>
            </a:r>
          </a:p>
          <a:p>
            <a:pPr algn="ctr"/>
            <a:endParaRPr lang="en-GB" u="sng" dirty="0">
              <a:solidFill>
                <a:schemeClr val="tx1"/>
              </a:solidFill>
              <a:latin typeface="+mj-lt"/>
            </a:endParaRPr>
          </a:p>
          <a:p>
            <a:pPr algn="ctr"/>
            <a:endParaRPr lang="en-GB" dirty="0">
              <a:solidFill>
                <a:schemeClr val="tx1"/>
              </a:solidFill>
              <a:latin typeface="+mj-lt"/>
            </a:endParaRPr>
          </a:p>
          <a:p>
            <a:pPr algn="ctr"/>
            <a:endParaRPr lang="en-GB" dirty="0">
              <a:solidFill>
                <a:schemeClr val="tx1"/>
              </a:solidFill>
              <a:latin typeface="+mj-lt"/>
            </a:endParaRPr>
          </a:p>
        </p:txBody>
      </p:sp>
      <p:pic>
        <p:nvPicPr>
          <p:cNvPr id="5" name="Picture 4">
            <a:extLst>
              <a:ext uri="{FF2B5EF4-FFF2-40B4-BE49-F238E27FC236}">
                <a16:creationId xmlns:a16="http://schemas.microsoft.com/office/drawing/2014/main" id="{D327A410-E9C8-430C-8103-60D6FBF888A1}"/>
              </a:ext>
            </a:extLst>
          </p:cNvPr>
          <p:cNvPicPr>
            <a:picLocks noChangeAspect="1"/>
          </p:cNvPicPr>
          <p:nvPr/>
        </p:nvPicPr>
        <p:blipFill>
          <a:blip r:embed="rId3"/>
          <a:stretch>
            <a:fillRect/>
          </a:stretch>
        </p:blipFill>
        <p:spPr>
          <a:xfrm>
            <a:off x="297179" y="730063"/>
            <a:ext cx="4923977" cy="4923977"/>
          </a:xfrm>
          <a:prstGeom prst="rect">
            <a:avLst/>
          </a:prstGeom>
        </p:spPr>
      </p:pic>
    </p:spTree>
    <p:extLst>
      <p:ext uri="{BB962C8B-B14F-4D97-AF65-F5344CB8AC3E}">
        <p14:creationId xmlns:p14="http://schemas.microsoft.com/office/powerpoint/2010/main" val="1453976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E-Commerce: Case Study</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532423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Describe how booking a holiday online works.</a:t>
            </a:r>
          </a:p>
          <a:p>
            <a:pPr algn="ctr"/>
            <a:endParaRPr lang="en-GB" u="sng" dirty="0">
              <a:solidFill>
                <a:schemeClr val="tx1"/>
              </a:solidFill>
              <a:latin typeface="+mj-lt"/>
            </a:endParaRPr>
          </a:p>
          <a:p>
            <a:pPr algn="ctr"/>
            <a:r>
              <a:rPr lang="en-GB" dirty="0">
                <a:solidFill>
                  <a:schemeClr val="tx1"/>
                </a:solidFill>
                <a:latin typeface="+mj-lt"/>
              </a:rPr>
              <a:t>A customer would log onto the website to access their booking system. They will use the website to find out which holidays are available. Once they’ve selected their destination, they can select their flight and book a particular seat on the plane if they wish to do so.</a:t>
            </a:r>
          </a:p>
          <a:p>
            <a:pPr algn="ctr"/>
            <a:endParaRPr lang="en-GB" dirty="0">
              <a:solidFill>
                <a:schemeClr val="tx1"/>
              </a:solidFill>
              <a:latin typeface="+mj-lt"/>
            </a:endParaRPr>
          </a:p>
          <a:p>
            <a:pPr algn="ctr"/>
            <a:r>
              <a:rPr lang="en-GB" dirty="0">
                <a:solidFill>
                  <a:schemeClr val="tx1"/>
                </a:solidFill>
                <a:latin typeface="+mj-lt"/>
              </a:rPr>
              <a:t>The booking will go into a virtual shopping basket and at this point, the customer will enter their personal details. This is important because the customer might need to enter details for online check-in, which means they must ensure they enter their passport number and that they’ve spelt their name exactly how it’s spelt on their passport. </a:t>
            </a:r>
          </a:p>
          <a:p>
            <a:pPr algn="ctr"/>
            <a:endParaRPr lang="en-GB" dirty="0">
              <a:solidFill>
                <a:schemeClr val="tx1"/>
              </a:solidFill>
              <a:latin typeface="+mj-lt"/>
            </a:endParaRPr>
          </a:p>
          <a:p>
            <a:pPr algn="ctr"/>
            <a:r>
              <a:rPr lang="en-GB" dirty="0">
                <a:solidFill>
                  <a:schemeClr val="tx1"/>
                </a:solidFill>
                <a:latin typeface="+mj-lt"/>
              </a:rPr>
              <a:t>Once the payment is processed, the customer will receive a confirmation email along with a boarding pass which customers can either print or download onto their app. They can check in at the airport using the QR code provided on the printed boarding pass.</a:t>
            </a:r>
          </a:p>
          <a:p>
            <a:pPr algn="ctr"/>
            <a:endParaRPr lang="en-GB" dirty="0">
              <a:solidFill>
                <a:schemeClr val="tx1"/>
              </a:solidFill>
              <a:latin typeface="+mj-lt"/>
            </a:endParaRPr>
          </a:p>
          <a:p>
            <a:pPr algn="ctr"/>
            <a:endParaRPr lang="en-GB" dirty="0">
              <a:solidFill>
                <a:schemeClr val="tx1"/>
              </a:solidFill>
              <a:latin typeface="+mj-lt"/>
            </a:endParaRPr>
          </a:p>
        </p:txBody>
      </p:sp>
      <p:pic>
        <p:nvPicPr>
          <p:cNvPr id="7" name="Picture 6">
            <a:extLst>
              <a:ext uri="{FF2B5EF4-FFF2-40B4-BE49-F238E27FC236}">
                <a16:creationId xmlns:a16="http://schemas.microsoft.com/office/drawing/2014/main" id="{BC23A9E0-7075-4026-9803-5FD48F69D3DA}"/>
              </a:ext>
            </a:extLst>
          </p:cNvPr>
          <p:cNvPicPr>
            <a:picLocks noChangeAspect="1"/>
          </p:cNvPicPr>
          <p:nvPr/>
        </p:nvPicPr>
        <p:blipFill>
          <a:blip r:embed="rId3"/>
          <a:stretch>
            <a:fillRect/>
          </a:stretch>
        </p:blipFill>
        <p:spPr>
          <a:xfrm>
            <a:off x="297179" y="730063"/>
            <a:ext cx="4923977" cy="4923977"/>
          </a:xfrm>
          <a:prstGeom prst="rect">
            <a:avLst/>
          </a:prstGeom>
        </p:spPr>
      </p:pic>
      <p:sp>
        <p:nvSpPr>
          <p:cNvPr id="2" name="TextBox 1">
            <a:extLst>
              <a:ext uri="{FF2B5EF4-FFF2-40B4-BE49-F238E27FC236}">
                <a16:creationId xmlns:a16="http://schemas.microsoft.com/office/drawing/2014/main" id="{4BE91D76-78EE-44CE-9296-CE947513F2D8}"/>
              </a:ext>
            </a:extLst>
          </p:cNvPr>
          <p:cNvSpPr txBox="1"/>
          <p:nvPr/>
        </p:nvSpPr>
        <p:spPr>
          <a:xfrm>
            <a:off x="297179" y="5654040"/>
            <a:ext cx="4923977" cy="923330"/>
          </a:xfrm>
          <a:prstGeom prst="rect">
            <a:avLst/>
          </a:prstGeom>
          <a:noFill/>
        </p:spPr>
        <p:txBody>
          <a:bodyPr wrap="square" rtlCol="0">
            <a:spAutoFit/>
          </a:bodyPr>
          <a:lstStyle/>
          <a:p>
            <a:r>
              <a:rPr lang="en-GB" dirty="0">
                <a:solidFill>
                  <a:srgbClr val="FF0000"/>
                </a:solidFill>
                <a:latin typeface="+mj-lt"/>
              </a:rPr>
              <a:t>This is known as B2C (Business to Consumer) selling which means businesses selling services and products to consumers.</a:t>
            </a:r>
          </a:p>
        </p:txBody>
      </p:sp>
    </p:spTree>
    <p:extLst>
      <p:ext uri="{BB962C8B-B14F-4D97-AF65-F5344CB8AC3E}">
        <p14:creationId xmlns:p14="http://schemas.microsoft.com/office/powerpoint/2010/main" val="2491892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9422266" cy="738664"/>
          </a:xfrm>
          <a:prstGeom prst="rect">
            <a:avLst/>
          </a:prstGeom>
          <a:noFill/>
        </p:spPr>
        <p:txBody>
          <a:bodyPr wrap="square" rtlCol="0">
            <a:spAutoFit/>
          </a:bodyPr>
          <a:lstStyle/>
          <a:p>
            <a:r>
              <a:rPr lang="en-GB" sz="2400" b="1" u="sng" dirty="0">
                <a:latin typeface="+mj-lt"/>
              </a:rPr>
              <a:t>E-Commerce</a:t>
            </a:r>
          </a:p>
          <a:p>
            <a:r>
              <a:rPr lang="en-GB" dirty="0">
                <a:latin typeface="+mj-lt"/>
              </a:rPr>
              <a:t>Identify the advantages and disadvantages to businesses and customers using e-commerce.</a:t>
            </a:r>
          </a:p>
        </p:txBody>
      </p:sp>
      <p:graphicFrame>
        <p:nvGraphicFramePr>
          <p:cNvPr id="2" name="Table 1">
            <a:extLst>
              <a:ext uri="{FF2B5EF4-FFF2-40B4-BE49-F238E27FC236}">
                <a16:creationId xmlns:a16="http://schemas.microsoft.com/office/drawing/2014/main" id="{90484FF1-D95E-4FAC-BAFB-95F1503F91AF}"/>
              </a:ext>
            </a:extLst>
          </p:cNvPr>
          <p:cNvGraphicFramePr>
            <a:graphicFrameLocks noGrp="1"/>
          </p:cNvGraphicFramePr>
          <p:nvPr>
            <p:extLst>
              <p:ext uri="{D42A27DB-BD31-4B8C-83A1-F6EECF244321}">
                <p14:modId xmlns:p14="http://schemas.microsoft.com/office/powerpoint/2010/main" val="686307464"/>
              </p:ext>
            </p:extLst>
          </p:nvPr>
        </p:nvGraphicFramePr>
        <p:xfrm>
          <a:off x="157163" y="980922"/>
          <a:ext cx="11611432" cy="5212080"/>
        </p:xfrm>
        <a:graphic>
          <a:graphicData uri="http://schemas.openxmlformats.org/drawingml/2006/table">
            <a:tbl>
              <a:tblPr firstRow="1" bandRow="1">
                <a:tableStyleId>{5940675A-B579-460E-94D1-54222C63F5DA}</a:tableStyleId>
              </a:tblPr>
              <a:tblGrid>
                <a:gridCol w="2902858">
                  <a:extLst>
                    <a:ext uri="{9D8B030D-6E8A-4147-A177-3AD203B41FA5}">
                      <a16:colId xmlns:a16="http://schemas.microsoft.com/office/drawing/2014/main" val="2165060095"/>
                    </a:ext>
                  </a:extLst>
                </a:gridCol>
                <a:gridCol w="2902858">
                  <a:extLst>
                    <a:ext uri="{9D8B030D-6E8A-4147-A177-3AD203B41FA5}">
                      <a16:colId xmlns:a16="http://schemas.microsoft.com/office/drawing/2014/main" val="1974405823"/>
                    </a:ext>
                  </a:extLst>
                </a:gridCol>
                <a:gridCol w="2902858">
                  <a:extLst>
                    <a:ext uri="{9D8B030D-6E8A-4147-A177-3AD203B41FA5}">
                      <a16:colId xmlns:a16="http://schemas.microsoft.com/office/drawing/2014/main" val="3248052797"/>
                    </a:ext>
                  </a:extLst>
                </a:gridCol>
                <a:gridCol w="2902858">
                  <a:extLst>
                    <a:ext uri="{9D8B030D-6E8A-4147-A177-3AD203B41FA5}">
                      <a16:colId xmlns:a16="http://schemas.microsoft.com/office/drawing/2014/main" val="3276751122"/>
                    </a:ext>
                  </a:extLst>
                </a:gridCol>
              </a:tblGrid>
              <a:tr h="364873">
                <a:tc gridSpan="2">
                  <a:txBody>
                    <a:bodyPr/>
                    <a:lstStyle/>
                    <a:p>
                      <a:pPr algn="ctr"/>
                      <a:r>
                        <a:rPr lang="en-GB" b="1" dirty="0">
                          <a:latin typeface="+mj-lt"/>
                        </a:rPr>
                        <a:t>Businesses</a:t>
                      </a:r>
                    </a:p>
                  </a:txBody>
                  <a:tcPr>
                    <a:solidFill>
                      <a:schemeClr val="bg1">
                        <a:lumMod val="85000"/>
                      </a:schemeClr>
                    </a:solidFill>
                  </a:tcPr>
                </a:tc>
                <a:tc hMerge="1">
                  <a:txBody>
                    <a:bodyPr/>
                    <a:lstStyle/>
                    <a:p>
                      <a:endParaRPr lang="en-GB" dirty="0"/>
                    </a:p>
                  </a:txBody>
                  <a:tcPr/>
                </a:tc>
                <a:tc gridSpan="2">
                  <a:txBody>
                    <a:bodyPr/>
                    <a:lstStyle/>
                    <a:p>
                      <a:pPr algn="ctr"/>
                      <a:r>
                        <a:rPr lang="en-GB" b="1" dirty="0">
                          <a:latin typeface="+mj-lt"/>
                        </a:rPr>
                        <a:t>Customers</a:t>
                      </a:r>
                    </a:p>
                  </a:txBody>
                  <a:tcPr>
                    <a:solidFill>
                      <a:schemeClr val="bg1">
                        <a:lumMod val="85000"/>
                      </a:schemeClr>
                    </a:solidFill>
                  </a:tcPr>
                </a:tc>
                <a:tc hMerge="1">
                  <a:txBody>
                    <a:bodyPr/>
                    <a:lstStyle/>
                    <a:p>
                      <a:endParaRPr lang="en-GB" dirty="0"/>
                    </a:p>
                  </a:txBody>
                  <a:tcPr/>
                </a:tc>
                <a:extLst>
                  <a:ext uri="{0D108BD9-81ED-4DB2-BD59-A6C34878D82A}">
                    <a16:rowId xmlns:a16="http://schemas.microsoft.com/office/drawing/2014/main" val="680959011"/>
                  </a:ext>
                </a:extLst>
              </a:tr>
              <a:tr h="364873">
                <a:tc>
                  <a:txBody>
                    <a:bodyPr/>
                    <a:lstStyle/>
                    <a:p>
                      <a:pPr algn="ctr"/>
                      <a:r>
                        <a:rPr lang="en-GB" dirty="0">
                          <a:solidFill>
                            <a:schemeClr val="bg1"/>
                          </a:solidFill>
                          <a:latin typeface="+mj-lt"/>
                        </a:rPr>
                        <a:t>Advantages</a:t>
                      </a:r>
                    </a:p>
                  </a:txBody>
                  <a:tcPr>
                    <a:solidFill>
                      <a:srgbClr val="00B050"/>
                    </a:solidFill>
                  </a:tcPr>
                </a:tc>
                <a:tc>
                  <a:txBody>
                    <a:bodyPr/>
                    <a:lstStyle/>
                    <a:p>
                      <a:pPr algn="ctr"/>
                      <a:r>
                        <a:rPr lang="en-GB" dirty="0">
                          <a:solidFill>
                            <a:schemeClr val="bg1"/>
                          </a:solidFill>
                          <a:latin typeface="+mj-lt"/>
                        </a:rPr>
                        <a:t>Disadvantages</a:t>
                      </a:r>
                    </a:p>
                  </a:txBody>
                  <a:tcPr>
                    <a:solidFill>
                      <a:srgbClr val="FF0000"/>
                    </a:solidFill>
                  </a:tcPr>
                </a:tc>
                <a:tc>
                  <a:txBody>
                    <a:bodyPr/>
                    <a:lstStyle/>
                    <a:p>
                      <a:pPr algn="ctr"/>
                      <a:r>
                        <a:rPr lang="en-GB" dirty="0">
                          <a:solidFill>
                            <a:schemeClr val="bg1"/>
                          </a:solidFill>
                          <a:latin typeface="+mj-lt"/>
                        </a:rPr>
                        <a:t>Advantages</a:t>
                      </a:r>
                    </a:p>
                  </a:txBody>
                  <a:tcPr>
                    <a:solidFill>
                      <a:srgbClr val="00B050"/>
                    </a:solidFill>
                  </a:tcPr>
                </a:tc>
                <a:tc>
                  <a:txBody>
                    <a:bodyPr/>
                    <a:lstStyle/>
                    <a:p>
                      <a:pPr algn="ctr"/>
                      <a:r>
                        <a:rPr lang="en-GB" dirty="0">
                          <a:solidFill>
                            <a:schemeClr val="bg1"/>
                          </a:solidFill>
                          <a:latin typeface="+mj-lt"/>
                        </a:rPr>
                        <a:t>Disadvantages</a:t>
                      </a:r>
                    </a:p>
                  </a:txBody>
                  <a:tcPr>
                    <a:solidFill>
                      <a:srgbClr val="FF0000"/>
                    </a:solidFill>
                  </a:tcPr>
                </a:tc>
                <a:extLst>
                  <a:ext uri="{0D108BD9-81ED-4DB2-BD59-A6C34878D82A}">
                    <a16:rowId xmlns:a16="http://schemas.microsoft.com/office/drawing/2014/main" val="1149093022"/>
                  </a:ext>
                </a:extLst>
              </a:tr>
              <a:tr h="364873">
                <a:tc>
                  <a:txBody>
                    <a:bodyPr/>
                    <a:lstStyle/>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p>
                      <a:pPr algn="ctr"/>
                      <a:endParaRPr lang="en-GB" dirty="0">
                        <a:latin typeface="+mj-lt"/>
                      </a:endParaRPr>
                    </a:p>
                  </a:txBody>
                  <a:tcPr/>
                </a:tc>
                <a:tc>
                  <a:txBody>
                    <a:bodyPr/>
                    <a:lstStyle/>
                    <a:p>
                      <a:pPr algn="ctr"/>
                      <a:endParaRPr lang="en-GB" dirty="0">
                        <a:latin typeface="+mj-lt"/>
                      </a:endParaRPr>
                    </a:p>
                  </a:txBody>
                  <a:tcPr/>
                </a:tc>
                <a:tc>
                  <a:txBody>
                    <a:bodyPr/>
                    <a:lstStyle/>
                    <a:p>
                      <a:pPr algn="ctr"/>
                      <a:endParaRPr lang="en-GB" dirty="0">
                        <a:latin typeface="+mj-lt"/>
                      </a:endParaRPr>
                    </a:p>
                  </a:txBody>
                  <a:tcPr/>
                </a:tc>
                <a:tc>
                  <a:txBody>
                    <a:bodyPr/>
                    <a:lstStyle/>
                    <a:p>
                      <a:pPr algn="ctr"/>
                      <a:endParaRPr lang="en-GB" dirty="0">
                        <a:latin typeface="+mj-lt"/>
                      </a:endParaRPr>
                    </a:p>
                  </a:txBody>
                  <a:tcPr/>
                </a:tc>
                <a:extLst>
                  <a:ext uri="{0D108BD9-81ED-4DB2-BD59-A6C34878D82A}">
                    <a16:rowId xmlns:a16="http://schemas.microsoft.com/office/drawing/2014/main" val="4202741349"/>
                  </a:ext>
                </a:extLst>
              </a:tr>
            </a:tbl>
          </a:graphicData>
        </a:graphic>
      </p:graphicFrame>
    </p:spTree>
    <p:extLst>
      <p:ext uri="{BB962C8B-B14F-4D97-AF65-F5344CB8AC3E}">
        <p14:creationId xmlns:p14="http://schemas.microsoft.com/office/powerpoint/2010/main" val="3323066002"/>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1262</Words>
  <Application>Microsoft Office PowerPoint</Application>
  <PresentationFormat>Widescreen</PresentationFormat>
  <Paragraphs>172</Paragraphs>
  <Slides>14</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Lucida Sans Typewriter</vt:lpstr>
      <vt:lpstr>Times New Roman</vt:lpstr>
      <vt:lpstr>Tw Cen MT</vt:lpstr>
      <vt:lpstr>Office Theme</vt:lpstr>
      <vt:lpstr>WJEC GCSE Digital Technology</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2021-07-18T21:27:06Z</dcterms:modified>
</cp:coreProperties>
</file>